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331" r:id="rId2"/>
    <p:sldId id="258" r:id="rId3"/>
    <p:sldId id="259" r:id="rId4"/>
    <p:sldId id="261" r:id="rId5"/>
    <p:sldId id="262" r:id="rId6"/>
    <p:sldId id="263" r:id="rId7"/>
    <p:sldId id="264" r:id="rId8"/>
    <p:sldId id="260" r:id="rId9"/>
    <p:sldId id="267" r:id="rId10"/>
    <p:sldId id="269" r:id="rId11"/>
    <p:sldId id="270" r:id="rId12"/>
    <p:sldId id="271" r:id="rId13"/>
    <p:sldId id="330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93" r:id="rId29"/>
    <p:sldId id="287" r:id="rId30"/>
    <p:sldId id="288" r:id="rId31"/>
    <p:sldId id="289" r:id="rId32"/>
    <p:sldId id="290" r:id="rId33"/>
    <p:sldId id="291" r:id="rId34"/>
    <p:sldId id="292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25C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206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4"/>
    </p:cViewPr>
  </p:sorterViewPr>
  <p:notesViewPr>
    <p:cSldViewPr>
      <p:cViewPr varScale="1">
        <p:scale>
          <a:sx n="37" d="100"/>
          <a:sy n="37" d="100"/>
        </p:scale>
        <p:origin x="-226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656D3-E1CD-4655-BCE8-7B14634E6A6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149F6-9A11-432E-9D88-87DB57D52D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79BDA-9CA0-4BF6-B23B-4FE48A247E7E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850C0-3A9E-454F-B24C-FF8FC7C96B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850C0-3A9E-454F-B24C-FF8FC7C96B0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41D30-2545-4D1A-A381-415BCBF160F2}" type="slidenum">
              <a:rPr lang="en-US" altLang="ko-KR" smtClean="0">
                <a:latin typeface="굴림" charset="-127"/>
                <a:ea typeface="굴림" charset="-127"/>
              </a:rPr>
              <a:pPr/>
              <a:t>49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제목 및 내용/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2016A-A08E-4CC6-A043-C891440008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제목, 내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3D623-1625-43F8-8159-0ADA90E22E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ACD12-C41A-488B-ADE3-85D74EC9D72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D3066-FA37-46D7-9FE5-5AFAD7E1D73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1901-EF5E-4070-9B65-96743273C9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naver.com/paya_love?Redirect=Log&amp;logNo=150048418638" TargetMode="Externa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dic.search.naver.com/search.naver?sm=svc_hty&amp;where=kdic&amp;query=%B1%E2%BE%EF%BC%BC%C6%F7" TargetMode="External"/><Relationship Id="rId7" Type="http://schemas.openxmlformats.org/officeDocument/2006/relationships/slide" Target="slide11.xml"/><Relationship Id="rId2" Type="http://schemas.openxmlformats.org/officeDocument/2006/relationships/hyperlink" Target="http://dic.search.naver.com/search.naver?sm=svc_hty&amp;where=kdic&amp;query=%B8%E9%BF%AA%B9%DD%C0%C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c.search.naver.com/search.naver?sm=svc_hty&amp;where=kdic&amp;query=%C0%E7%B0%A8%BF%B0" TargetMode="External"/><Relationship Id="rId5" Type="http://schemas.openxmlformats.org/officeDocument/2006/relationships/hyperlink" Target="http://dic.search.naver.com/search.naver?sm=svc_hty&amp;where=kdic&amp;query=%C7%D7%C3%BC%B0%A1" TargetMode="External"/><Relationship Id="rId4" Type="http://schemas.openxmlformats.org/officeDocument/2006/relationships/hyperlink" Target="http://dic.search.naver.com/search.naver?sm=svc_hty&amp;where=kdic&amp;query=%C8%AB%BF%AA%B9%D9%C0%CC%B7%AF%BD%BA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tea119.blog.me/130066735941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0034" y="714356"/>
            <a:ext cx="8072494" cy="16769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40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 혈액계통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b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</a:br>
            <a:endParaRPr lang="ko-KR" altLang="en-US" sz="8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714744" y="3071810"/>
            <a:ext cx="4900602" cy="3500462"/>
          </a:xfrm>
        </p:spPr>
        <p:txBody>
          <a:bodyPr>
            <a:noAutofit/>
          </a:bodyPr>
          <a:lstStyle/>
          <a:p>
            <a:pPr algn="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2012.8.27</a:t>
            </a:r>
          </a:p>
          <a:p>
            <a:pPr algn="r"/>
            <a:r>
              <a:rPr lang="ko-KR" altLang="en-US" sz="3600" dirty="0" smtClean="0">
                <a:latin typeface="HY헤드라인M" pitchFamily="18" charset="-127"/>
                <a:ea typeface="HY헤드라인M" pitchFamily="18" charset="-127"/>
              </a:rPr>
              <a:t>피만큼 뜨거운 피와 </a:t>
            </a:r>
            <a:endParaRPr lang="en-US" altLang="ko-KR" sz="3600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3600" dirty="0" smtClean="0">
                <a:latin typeface="HY헤드라인M" pitchFamily="18" charset="-127"/>
                <a:ea typeface="HY헤드라인M" pitchFamily="18" charset="-127"/>
              </a:rPr>
              <a:t>심장을 가진 </a:t>
            </a:r>
            <a:endParaRPr lang="en-US" altLang="ko-KR" sz="3600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3600" dirty="0" smtClean="0">
                <a:latin typeface="HY헤드라인M" pitchFamily="18" charset="-127"/>
                <a:ea typeface="HY헤드라인M" pitchFamily="18" charset="-127"/>
              </a:rPr>
              <a:t>여러분을 다시 만나게 되어 반갑습니다</a:t>
            </a:r>
            <a:endParaRPr lang="ko-KR" altLang="en-US" sz="36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" name="Picture 3" descr="hear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55576" y="2564904"/>
            <a:ext cx="3200400" cy="372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7200" dirty="0" smtClean="0"/>
              <a:t>혈액의 기능</a:t>
            </a:r>
            <a:endParaRPr lang="ko-KR" altLang="en-US" sz="7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altLang="ko-KR" sz="6600" b="1" dirty="0" smtClean="0"/>
              <a:t>1.</a:t>
            </a:r>
            <a:r>
              <a:rPr lang="ko-KR" altLang="en-US" sz="6600" b="1" dirty="0" smtClean="0">
                <a:hlinkClick r:id="rId2" action="ppaction://hlinksldjump"/>
              </a:rPr>
              <a:t>운반</a:t>
            </a:r>
            <a:endParaRPr lang="en-US" altLang="ko-KR" sz="6600" b="1" dirty="0" smtClean="0"/>
          </a:p>
          <a:p>
            <a:pPr algn="ctr">
              <a:buNone/>
            </a:pPr>
            <a:r>
              <a:rPr lang="en-US" altLang="ko-KR" sz="6600" b="1" dirty="0" smtClean="0"/>
              <a:t>2.</a:t>
            </a:r>
            <a:r>
              <a:rPr lang="ko-KR" altLang="en-US" sz="6600" b="1" dirty="0" smtClean="0">
                <a:hlinkClick r:id="rId3" action="ppaction://hlinksldjump"/>
              </a:rPr>
              <a:t>보호</a:t>
            </a:r>
            <a:endParaRPr lang="en-US" altLang="ko-KR" sz="6600" b="1" dirty="0" smtClean="0"/>
          </a:p>
          <a:p>
            <a:pPr algn="ctr">
              <a:buNone/>
            </a:pPr>
            <a:r>
              <a:rPr lang="en-US" altLang="ko-KR" sz="6600" b="1" dirty="0" smtClean="0"/>
              <a:t>3.</a:t>
            </a:r>
            <a:r>
              <a:rPr lang="ko-KR" altLang="en-US" sz="6600" b="1" dirty="0" smtClean="0">
                <a:hlinkClick r:id="rId4" action="ppaction://hlinksldjump"/>
              </a:rPr>
              <a:t>조절</a:t>
            </a:r>
            <a:endParaRPr lang="en-US" altLang="ko-KR" sz="6600" b="1" dirty="0" smtClean="0"/>
          </a:p>
          <a:p>
            <a:pPr algn="ctr">
              <a:buNone/>
            </a:pPr>
            <a:endParaRPr lang="ko-KR" alt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498178"/>
          </a:xfrm>
        </p:spPr>
        <p:txBody>
          <a:bodyPr>
            <a:noAutofit/>
          </a:bodyPr>
          <a:lstStyle/>
          <a:p>
            <a:pPr algn="l"/>
            <a:r>
              <a:rPr lang="en-US" altLang="ko-KR" sz="8800" dirty="0" smtClean="0"/>
              <a:t>1.</a:t>
            </a:r>
            <a:r>
              <a:rPr lang="ko-KR" altLang="en-US" sz="8800" dirty="0" smtClean="0"/>
              <a:t>운반</a:t>
            </a:r>
            <a:endParaRPr lang="ko-KR" altLang="en-US" sz="8800" dirty="0"/>
          </a:p>
        </p:txBody>
      </p:sp>
      <p:sp>
        <p:nvSpPr>
          <p:cNvPr id="4" name="모서리가 둥근 직사각형 3"/>
          <p:cNvSpPr/>
          <p:nvPr/>
        </p:nvSpPr>
        <p:spPr>
          <a:xfrm rot="262332">
            <a:off x="337374" y="4167990"/>
            <a:ext cx="2474786" cy="23468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0" dirty="0" smtClean="0"/>
              <a:t>산소</a:t>
            </a:r>
            <a:endParaRPr lang="ko-KR" altLang="en-US" sz="8000" dirty="0"/>
          </a:p>
        </p:txBody>
      </p:sp>
      <p:sp>
        <p:nvSpPr>
          <p:cNvPr id="5" name="육각형 4"/>
          <p:cNvSpPr/>
          <p:nvPr/>
        </p:nvSpPr>
        <p:spPr>
          <a:xfrm>
            <a:off x="5903640" y="4293096"/>
            <a:ext cx="3240360" cy="2232248"/>
          </a:xfrm>
          <a:prstGeom prst="hexagon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dirty="0" smtClean="0"/>
              <a:t>이산화탄소</a:t>
            </a:r>
            <a:endParaRPr lang="ko-KR" altLang="en-US" sz="6600" dirty="0"/>
          </a:p>
        </p:txBody>
      </p:sp>
      <p:sp>
        <p:nvSpPr>
          <p:cNvPr id="6" name="폭발 2 5"/>
          <p:cNvSpPr/>
          <p:nvPr/>
        </p:nvSpPr>
        <p:spPr>
          <a:xfrm rot="1201096">
            <a:off x="-193548" y="1142694"/>
            <a:ext cx="4896544" cy="3312368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/>
              <a:t>영양분</a:t>
            </a:r>
            <a:endParaRPr lang="ko-KR" altLang="en-US" sz="6000" dirty="0"/>
          </a:p>
        </p:txBody>
      </p:sp>
      <p:sp>
        <p:nvSpPr>
          <p:cNvPr id="7" name="배지 6"/>
          <p:cNvSpPr/>
          <p:nvPr/>
        </p:nvSpPr>
        <p:spPr>
          <a:xfrm rot="777160">
            <a:off x="6357188" y="1013264"/>
            <a:ext cx="2520280" cy="2664296"/>
          </a:xfrm>
          <a:prstGeom prst="plaqu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/>
              <a:t>노폐물</a:t>
            </a:r>
            <a:endParaRPr lang="ko-KR" altLang="en-US" sz="6000" dirty="0"/>
          </a:p>
        </p:txBody>
      </p:sp>
      <p:sp>
        <p:nvSpPr>
          <p:cNvPr id="14" name="TextBox 13"/>
          <p:cNvSpPr txBox="1"/>
          <p:nvPr/>
        </p:nvSpPr>
        <p:spPr>
          <a:xfrm>
            <a:off x="2987824" y="0"/>
            <a:ext cx="36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smtClean="0"/>
              <a:t>*</a:t>
            </a:r>
            <a:r>
              <a:rPr lang="ko-KR" altLang="en-US" sz="4800" dirty="0" smtClean="0"/>
              <a:t>영양소</a:t>
            </a:r>
            <a:r>
              <a:rPr lang="en-US" altLang="ko-KR" sz="4800" dirty="0" smtClean="0"/>
              <a:t>, </a:t>
            </a:r>
            <a:r>
              <a:rPr lang="ko-KR" altLang="en-US" sz="4800" dirty="0" smtClean="0"/>
              <a:t>산소</a:t>
            </a:r>
            <a:r>
              <a:rPr lang="en-US" altLang="ko-KR" sz="4800" dirty="0"/>
              <a:t>*</a:t>
            </a:r>
            <a:endParaRPr lang="en-US" altLang="ko-KR" sz="4800" dirty="0" smtClean="0"/>
          </a:p>
          <a:p>
            <a:r>
              <a:rPr lang="ko-KR" altLang="en-US" sz="4800" dirty="0" smtClean="0"/>
              <a:t>혈액을 통해 </a:t>
            </a:r>
            <a:endParaRPr lang="en-US" altLang="ko-KR" sz="4800" dirty="0" smtClean="0"/>
          </a:p>
          <a:p>
            <a:r>
              <a:rPr lang="ko-KR" altLang="en-US" sz="4800" dirty="0" smtClean="0"/>
              <a:t>세포로 공급</a:t>
            </a:r>
            <a:endParaRPr lang="en-US" altLang="ko-KR" sz="4800" dirty="0" smtClean="0"/>
          </a:p>
          <a:p>
            <a:r>
              <a:rPr lang="ko-KR" altLang="en-US" sz="4800" dirty="0" smtClean="0"/>
              <a:t> </a:t>
            </a:r>
            <a:endParaRPr lang="en-US" altLang="ko-KR" sz="4800" dirty="0" smtClean="0"/>
          </a:p>
          <a:p>
            <a:r>
              <a:rPr lang="ko-KR" altLang="en-US" sz="4800" dirty="0" smtClean="0"/>
              <a:t>물질대사에 </a:t>
            </a:r>
            <a:endParaRPr lang="en-US" altLang="ko-KR" sz="4800" dirty="0" smtClean="0"/>
          </a:p>
          <a:p>
            <a:r>
              <a:rPr lang="ko-KR" altLang="en-US" sz="4800" dirty="0" smtClean="0"/>
              <a:t>필요한 에너지 제공</a:t>
            </a:r>
            <a:endParaRPr lang="ko-KR" altLang="en-US" sz="2000" dirty="0"/>
          </a:p>
        </p:txBody>
      </p:sp>
      <p:sp>
        <p:nvSpPr>
          <p:cNvPr id="18" name="오른쪽 화살표 17"/>
          <p:cNvSpPr/>
          <p:nvPr/>
        </p:nvSpPr>
        <p:spPr>
          <a:xfrm rot="5400000">
            <a:off x="4247964" y="2240868"/>
            <a:ext cx="79208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1-1)</a:t>
            </a:r>
            <a:r>
              <a:rPr lang="ko-KR" altLang="en-US" dirty="0" smtClean="0"/>
              <a:t>산소와 이산화탄소의 운반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1268760"/>
            <a:ext cx="2651566" cy="258333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 smtClean="0"/>
              <a:t>산소</a:t>
            </a:r>
            <a:endParaRPr lang="ko-KR" altLang="en-US" sz="9600" dirty="0"/>
          </a:p>
        </p:txBody>
      </p:sp>
      <p:sp>
        <p:nvSpPr>
          <p:cNvPr id="7" name="육각형 6"/>
          <p:cNvSpPr/>
          <p:nvPr/>
        </p:nvSpPr>
        <p:spPr>
          <a:xfrm>
            <a:off x="0" y="4221088"/>
            <a:ext cx="3240360" cy="2232248"/>
          </a:xfrm>
          <a:prstGeom prst="hexagon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dirty="0" smtClean="0"/>
              <a:t>이산화탄소</a:t>
            </a:r>
            <a:endParaRPr lang="ko-KR" altLang="en-US" sz="6600" dirty="0"/>
          </a:p>
        </p:txBody>
      </p:sp>
      <p:sp>
        <p:nvSpPr>
          <p:cNvPr id="8" name="타원 7"/>
          <p:cNvSpPr/>
          <p:nvPr/>
        </p:nvSpPr>
        <p:spPr>
          <a:xfrm>
            <a:off x="5796136" y="1268760"/>
            <a:ext cx="3059832" cy="230425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dirty="0" smtClean="0"/>
              <a:t>몸</a:t>
            </a:r>
            <a:endParaRPr lang="ko-KR" altLang="en-US" sz="6600" dirty="0"/>
          </a:p>
        </p:txBody>
      </p:sp>
      <p:sp>
        <p:nvSpPr>
          <p:cNvPr id="9" name="오른쪽 화살표 8"/>
          <p:cNvSpPr/>
          <p:nvPr/>
        </p:nvSpPr>
        <p:spPr>
          <a:xfrm>
            <a:off x="2843808" y="1412776"/>
            <a:ext cx="3456384" cy="201622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/>
              <a:t>By </a:t>
            </a:r>
            <a:r>
              <a:rPr lang="ko-KR" altLang="en-US" sz="4000" dirty="0" smtClean="0"/>
              <a:t>헤모글로빈</a:t>
            </a:r>
            <a:endParaRPr lang="ko-KR" altLang="en-US" sz="4400" dirty="0"/>
          </a:p>
        </p:txBody>
      </p:sp>
      <p:sp>
        <p:nvSpPr>
          <p:cNvPr id="10" name="눈물 방울 9"/>
          <p:cNvSpPr/>
          <p:nvPr/>
        </p:nvSpPr>
        <p:spPr>
          <a:xfrm rot="792382">
            <a:off x="6314115" y="3956796"/>
            <a:ext cx="2160240" cy="2426144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 smtClean="0"/>
              <a:t>폐</a:t>
            </a:r>
            <a:endParaRPr lang="ko-KR" altLang="en-US" sz="9600" dirty="0"/>
          </a:p>
        </p:txBody>
      </p:sp>
      <p:sp>
        <p:nvSpPr>
          <p:cNvPr id="11" name="오른쪽 화살표 10"/>
          <p:cNvSpPr/>
          <p:nvPr/>
        </p:nvSpPr>
        <p:spPr>
          <a:xfrm>
            <a:off x="3059832" y="4437112"/>
            <a:ext cx="3456384" cy="1800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By</a:t>
            </a:r>
            <a:r>
              <a:rPr lang="ko-KR" altLang="en-US" sz="3200" dirty="0" smtClean="0"/>
              <a:t>적혈구</a:t>
            </a:r>
            <a:r>
              <a:rPr lang="en-US" altLang="ko-KR" sz="3200" dirty="0"/>
              <a:t> </a:t>
            </a:r>
            <a:r>
              <a:rPr lang="en-US" altLang="ko-KR" sz="3200" dirty="0" smtClean="0"/>
              <a:t>or </a:t>
            </a:r>
            <a:r>
              <a:rPr lang="ko-KR" altLang="en-US" sz="3200" dirty="0" smtClean="0"/>
              <a:t>혈장</a:t>
            </a:r>
            <a:endParaRPr lang="ko-KR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1-2)</a:t>
            </a:r>
            <a:r>
              <a:rPr lang="ko-KR" altLang="en-US" dirty="0" smtClean="0"/>
              <a:t>영양소와 노폐물 운반</a:t>
            </a:r>
            <a:endParaRPr lang="ko-KR" altLang="en-US" dirty="0"/>
          </a:p>
        </p:txBody>
      </p:sp>
      <p:sp>
        <p:nvSpPr>
          <p:cNvPr id="7" name="폭발 2 6"/>
          <p:cNvSpPr/>
          <p:nvPr/>
        </p:nvSpPr>
        <p:spPr>
          <a:xfrm>
            <a:off x="-540568" y="764704"/>
            <a:ext cx="4896544" cy="3312368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/>
              <a:t>영양분</a:t>
            </a:r>
            <a:endParaRPr lang="ko-KR" altLang="en-US" sz="6000" dirty="0"/>
          </a:p>
        </p:txBody>
      </p:sp>
      <p:sp>
        <p:nvSpPr>
          <p:cNvPr id="9" name="타원 8"/>
          <p:cNvSpPr/>
          <p:nvPr/>
        </p:nvSpPr>
        <p:spPr>
          <a:xfrm>
            <a:off x="6084168" y="1268760"/>
            <a:ext cx="3059832" cy="244827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dirty="0" smtClean="0"/>
              <a:t>몸</a:t>
            </a:r>
            <a:endParaRPr lang="ko-KR" altLang="en-US" sz="6600" dirty="0"/>
          </a:p>
        </p:txBody>
      </p:sp>
      <p:sp>
        <p:nvSpPr>
          <p:cNvPr id="8" name="오른쪽 화살표 7"/>
          <p:cNvSpPr/>
          <p:nvPr/>
        </p:nvSpPr>
        <p:spPr>
          <a:xfrm>
            <a:off x="3059832" y="1772816"/>
            <a:ext cx="3600400" cy="1800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400" b="1" dirty="0" smtClean="0">
                <a:latin typeface="+mn-ea"/>
              </a:rPr>
              <a:t>By  </a:t>
            </a:r>
            <a:r>
              <a:rPr lang="ko-KR" altLang="en-US" sz="5400" b="1" dirty="0" smtClean="0">
                <a:latin typeface="+mn-ea"/>
              </a:rPr>
              <a:t>혈장</a:t>
            </a:r>
            <a:endParaRPr lang="ko-KR" altLang="en-US" sz="5400" b="1" dirty="0">
              <a:latin typeface="+mn-ea"/>
            </a:endParaRPr>
          </a:p>
        </p:txBody>
      </p:sp>
      <p:sp>
        <p:nvSpPr>
          <p:cNvPr id="11" name="순서도: 대체 처리 10"/>
          <p:cNvSpPr/>
          <p:nvPr/>
        </p:nvSpPr>
        <p:spPr>
          <a:xfrm>
            <a:off x="1043608" y="4077072"/>
            <a:ext cx="7704856" cy="2780928"/>
          </a:xfrm>
          <a:prstGeom prst="flowChartAlternateProcess">
            <a:avLst/>
          </a:prstGeom>
          <a:solidFill>
            <a:srgbClr val="E725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i="1" u="sng" dirty="0" smtClean="0">
                <a:latin typeface="HY동녘M" pitchFamily="18" charset="-127"/>
                <a:ea typeface="HY동녘M" pitchFamily="18" charset="-127"/>
              </a:rPr>
              <a:t>수용성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  영양소는 </a:t>
            </a:r>
            <a:r>
              <a:rPr lang="ko-KR" altLang="en-US" sz="3600" i="1" u="sng" dirty="0" smtClean="0">
                <a:latin typeface="HY동녘M" pitchFamily="18" charset="-127"/>
                <a:ea typeface="HY동녘M" pitchFamily="18" charset="-127"/>
              </a:rPr>
              <a:t>모세혈관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을 통해</a:t>
            </a:r>
            <a:endParaRPr lang="en-US" altLang="ko-KR" sz="3600" dirty="0" smtClean="0"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4000" i="1" u="sng" dirty="0" smtClean="0">
                <a:latin typeface="HY동녘M" pitchFamily="18" charset="-127"/>
                <a:ea typeface="HY동녘M" pitchFamily="18" charset="-127"/>
              </a:rPr>
              <a:t>지용성</a:t>
            </a:r>
            <a:r>
              <a:rPr lang="ko-KR" altLang="en-US" sz="4000" i="1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영양소는 </a:t>
            </a:r>
            <a:r>
              <a:rPr lang="ko-KR" altLang="en-US" sz="3600" i="1" u="sng" dirty="0" smtClean="0">
                <a:latin typeface="HY동녘M" pitchFamily="18" charset="-127"/>
                <a:ea typeface="HY동녘M" pitchFamily="18" charset="-127"/>
              </a:rPr>
              <a:t>림프관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을 통해 </a:t>
            </a:r>
            <a:endParaRPr lang="en-US" altLang="ko-KR" sz="3600" dirty="0" smtClean="0"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다시 정맥으로 합쳐짐</a:t>
            </a:r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~~</a:t>
            </a:r>
          </a:p>
          <a:p>
            <a:pPr algn="ctr"/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실질적으로 혈장</a:t>
            </a:r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~!!!!!!)</a:t>
            </a:r>
          </a:p>
          <a:p>
            <a:pPr algn="ctr"/>
            <a:endParaRPr lang="ko-KR" altLang="en-US" sz="3600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배지 3"/>
          <p:cNvSpPr/>
          <p:nvPr/>
        </p:nvSpPr>
        <p:spPr>
          <a:xfrm>
            <a:off x="0" y="476672"/>
            <a:ext cx="2901820" cy="2703769"/>
          </a:xfrm>
          <a:prstGeom prst="plaqu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/>
              <a:t>노폐물</a:t>
            </a:r>
            <a:endParaRPr lang="ko-KR" altLang="en-US" sz="6000" dirty="0"/>
          </a:p>
        </p:txBody>
      </p:sp>
      <p:sp>
        <p:nvSpPr>
          <p:cNvPr id="5" name="오른쪽 화살표 4"/>
          <p:cNvSpPr/>
          <p:nvPr/>
        </p:nvSpPr>
        <p:spPr>
          <a:xfrm>
            <a:off x="2843808" y="836712"/>
            <a:ext cx="3744416" cy="2232248"/>
          </a:xfrm>
          <a:prstGeom prst="rightArrow">
            <a:avLst>
              <a:gd name="adj1" fmla="val 50000"/>
              <a:gd name="adj2" fmla="val 3829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By</a:t>
            </a:r>
            <a:r>
              <a:rPr lang="ko-KR" altLang="en-US" sz="4800" dirty="0" smtClean="0"/>
              <a:t>혈장</a:t>
            </a:r>
            <a:endParaRPr lang="ko-KR" altLang="en-US" sz="4800" dirty="0"/>
          </a:p>
        </p:txBody>
      </p:sp>
      <p:sp>
        <p:nvSpPr>
          <p:cNvPr id="6" name="순서도: 대체 처리 5"/>
          <p:cNvSpPr/>
          <p:nvPr/>
        </p:nvSpPr>
        <p:spPr>
          <a:xfrm>
            <a:off x="6732240" y="0"/>
            <a:ext cx="2411760" cy="206084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800" dirty="0" smtClean="0"/>
              <a:t>간</a:t>
            </a:r>
            <a:endParaRPr lang="ko-KR" altLang="en-US" sz="8800" dirty="0"/>
          </a:p>
        </p:txBody>
      </p:sp>
      <p:sp>
        <p:nvSpPr>
          <p:cNvPr id="7" name="타원 6"/>
          <p:cNvSpPr/>
          <p:nvPr/>
        </p:nvSpPr>
        <p:spPr>
          <a:xfrm>
            <a:off x="6300192" y="2276872"/>
            <a:ext cx="3240360" cy="306896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smtClean="0"/>
              <a:t>배설기관</a:t>
            </a:r>
            <a:endParaRPr lang="en-US" altLang="ko-KR" sz="4800" dirty="0" smtClean="0"/>
          </a:p>
          <a:p>
            <a:pPr algn="ctr"/>
            <a:r>
              <a:rPr lang="en-US" altLang="ko-KR" sz="4800" dirty="0" smtClean="0"/>
              <a:t>(</a:t>
            </a:r>
            <a:r>
              <a:rPr lang="ko-KR" altLang="en-US" sz="4800" dirty="0" smtClean="0"/>
              <a:t>신장</a:t>
            </a:r>
            <a:r>
              <a:rPr lang="en-US" altLang="ko-KR" sz="4800" dirty="0" smtClean="0"/>
              <a:t>,</a:t>
            </a:r>
          </a:p>
          <a:p>
            <a:pPr algn="ctr"/>
            <a:r>
              <a:rPr lang="ko-KR" altLang="en-US" sz="4800" dirty="0" smtClean="0"/>
              <a:t>땀샘</a:t>
            </a:r>
            <a:r>
              <a:rPr lang="en-US" altLang="ko-KR" sz="4800" dirty="0" smtClean="0"/>
              <a:t>)</a:t>
            </a:r>
            <a:endParaRPr lang="ko-KR" altLang="en-US" sz="4800" dirty="0"/>
          </a:p>
        </p:txBody>
      </p:sp>
      <p:sp>
        <p:nvSpPr>
          <p:cNvPr id="16" name="순서도: 대체 처리 15"/>
          <p:cNvSpPr/>
          <p:nvPr/>
        </p:nvSpPr>
        <p:spPr>
          <a:xfrm>
            <a:off x="0" y="3717032"/>
            <a:ext cx="5868144" cy="314096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조직세포에서 배출되는 노폐물은 혈장에 의해 간으로 운반</a:t>
            </a:r>
            <a:r>
              <a:rPr lang="en-US" altLang="ko-KR" sz="40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해독되거나</a:t>
            </a:r>
            <a:r>
              <a:rPr lang="en-US" altLang="ko-KR" sz="4000" dirty="0" smtClean="0">
                <a:solidFill>
                  <a:schemeClr val="bg1"/>
                </a:solidFill>
              </a:rPr>
              <a:t>,</a:t>
            </a:r>
            <a:r>
              <a:rPr lang="ko-KR" altLang="en-US" sz="4000" dirty="0">
                <a:solidFill>
                  <a:schemeClr val="bg1"/>
                </a:solidFill>
              </a:rPr>
              <a:t> </a:t>
            </a:r>
            <a:r>
              <a:rPr lang="ko-KR" altLang="en-US" sz="4000" dirty="0" smtClean="0">
                <a:solidFill>
                  <a:schemeClr val="bg1"/>
                </a:solidFill>
              </a:rPr>
              <a:t>배설기관으로 운반</a:t>
            </a:r>
            <a:r>
              <a:rPr lang="en-US" altLang="ko-KR" sz="4000" dirty="0" smtClean="0">
                <a:solidFill>
                  <a:schemeClr val="bg1"/>
                </a:solidFill>
              </a:rPr>
              <a:t>.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1-3)</a:t>
            </a:r>
            <a:r>
              <a:rPr lang="ko-KR" altLang="en-US" dirty="0" smtClean="0"/>
              <a:t>호르몬과 항체의 운반</a:t>
            </a:r>
            <a:endParaRPr lang="ko-KR" altLang="en-US" dirty="0"/>
          </a:p>
        </p:txBody>
      </p:sp>
      <p:pic>
        <p:nvPicPr>
          <p:cNvPr id="10" name="Picture 3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0"/>
            <a:ext cx="9906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호르몬의 이동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08720"/>
            <a:ext cx="4176464" cy="4032448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0" y="980728"/>
            <a:ext cx="122413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/>
              <a:t>호르몬</a:t>
            </a:r>
            <a:endParaRPr lang="ko-KR" altLang="en-US" sz="3600" dirty="0"/>
          </a:p>
        </p:txBody>
      </p:sp>
      <p:pic>
        <p:nvPicPr>
          <p:cNvPr id="4100" name="Picture 4" descr="항체의 구조와 항원의 모식도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124745"/>
            <a:ext cx="4572000" cy="3960440"/>
          </a:xfrm>
          <a:prstGeom prst="rect">
            <a:avLst/>
          </a:prstGeom>
          <a:noFill/>
        </p:spPr>
      </p:pic>
      <p:sp>
        <p:nvSpPr>
          <p:cNvPr id="8" name="모서리가 둥근 직사각형 7"/>
          <p:cNvSpPr/>
          <p:nvPr/>
        </p:nvSpPr>
        <p:spPr>
          <a:xfrm>
            <a:off x="-324544" y="5085184"/>
            <a:ext cx="7848872" cy="17728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/>
              <a:t>호르몬은 혈장을 통해 목표로 하는 조직으로 운반</a:t>
            </a:r>
            <a:endParaRPr lang="en-US" altLang="ko-KR" sz="3200" dirty="0" smtClean="0"/>
          </a:p>
          <a:p>
            <a:pPr algn="ctr"/>
            <a:r>
              <a:rPr lang="ko-KR" altLang="en-US" sz="3200" dirty="0" smtClean="0"/>
              <a:t>방어작용과 관련된 항체도 림프구에서 합성 분비 되어 혈장을 통해  떠돌아 다님</a:t>
            </a:r>
            <a:r>
              <a:rPr lang="en-US" altLang="ko-KR" sz="3200" dirty="0" smtClean="0"/>
              <a:t>.</a:t>
            </a:r>
            <a:endParaRPr lang="ko-KR" altLang="en-US" sz="3200" dirty="0"/>
          </a:p>
        </p:txBody>
      </p:sp>
      <p:sp>
        <p:nvSpPr>
          <p:cNvPr id="9" name="직사각형 8"/>
          <p:cNvSpPr/>
          <p:nvPr/>
        </p:nvSpPr>
        <p:spPr>
          <a:xfrm>
            <a:off x="7631832" y="764704"/>
            <a:ext cx="151216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/>
              <a:t>항체</a:t>
            </a:r>
            <a:endParaRPr lang="ko-KR" altLang="en-US" sz="3600" dirty="0"/>
          </a:p>
        </p:txBody>
      </p:sp>
      <p:sp>
        <p:nvSpPr>
          <p:cNvPr id="12" name="타원 11"/>
          <p:cNvSpPr/>
          <p:nvPr/>
        </p:nvSpPr>
        <p:spPr>
          <a:xfrm>
            <a:off x="7020272" y="3356992"/>
            <a:ext cx="2555776" cy="3501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/>
              <a:t>림프구</a:t>
            </a:r>
            <a:r>
              <a:rPr lang="en-US" altLang="ko-KR" sz="2800" dirty="0" smtClean="0"/>
              <a:t>:</a:t>
            </a:r>
          </a:p>
          <a:p>
            <a:r>
              <a:rPr lang="ko-KR" altLang="en-US" sz="2800" dirty="0" smtClean="0"/>
              <a:t>백혈구의 한 형태로 우리 몸의 면역 </a:t>
            </a:r>
            <a:r>
              <a:rPr lang="ko-KR" altLang="en-US" sz="3200" dirty="0" smtClean="0"/>
              <a:t>기능에</a:t>
            </a:r>
            <a:r>
              <a:rPr lang="ko-KR" altLang="en-US" sz="2800" dirty="0" smtClean="0"/>
              <a:t> 관여하는 세포 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9" grpId="0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8800" dirty="0" smtClean="0"/>
              <a:t>2.</a:t>
            </a:r>
            <a:r>
              <a:rPr lang="ko-KR" altLang="en-US" sz="8800" dirty="0" smtClean="0"/>
              <a:t>조절</a:t>
            </a:r>
            <a:r>
              <a:rPr lang="en-US" altLang="ko-KR" sz="8800" dirty="0"/>
              <a:t> </a:t>
            </a:r>
            <a:r>
              <a:rPr lang="en-US" altLang="ko-KR" sz="8800" dirty="0" smtClean="0"/>
              <a:t>–</a:t>
            </a:r>
            <a:r>
              <a:rPr lang="ko-KR" altLang="en-US" sz="5300" dirty="0" smtClean="0"/>
              <a:t>체내의 </a:t>
            </a:r>
            <a:r>
              <a:rPr lang="en-US" altLang="ko-KR" sz="5400" dirty="0" smtClean="0"/>
              <a:t>*</a:t>
            </a:r>
            <a:r>
              <a:rPr lang="ko-KR" altLang="en-US" sz="5300" dirty="0" smtClean="0"/>
              <a:t>항상성 유지</a:t>
            </a:r>
            <a:r>
              <a:rPr lang="en-US" altLang="ko-KR" sz="5300" dirty="0" smtClean="0"/>
              <a:t/>
            </a:r>
            <a:br>
              <a:rPr lang="en-US" altLang="ko-KR" sz="5300" dirty="0" smtClean="0"/>
            </a:br>
            <a:endParaRPr lang="ko-KR" altLang="en-US" sz="2700" dirty="0"/>
          </a:p>
        </p:txBody>
      </p:sp>
      <p:sp>
        <p:nvSpPr>
          <p:cNvPr id="4" name="직사각형 3"/>
          <p:cNvSpPr/>
          <p:nvPr/>
        </p:nvSpPr>
        <p:spPr>
          <a:xfrm>
            <a:off x="0" y="5072896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5400" dirty="0" smtClean="0"/>
              <a:t>*</a:t>
            </a:r>
            <a:r>
              <a:rPr lang="ko-KR" altLang="en-US" sz="4000" dirty="0" smtClean="0"/>
              <a:t>항상성</a:t>
            </a:r>
            <a:r>
              <a:rPr lang="en-US" altLang="ko-KR" sz="5400" dirty="0" smtClean="0"/>
              <a:t>:</a:t>
            </a:r>
            <a:r>
              <a:rPr lang="ko-KR" altLang="en-US" sz="2800" dirty="0" smtClean="0"/>
              <a:t>생물의 신체상태</a:t>
            </a:r>
            <a:r>
              <a:rPr lang="en-US" altLang="ko-KR" sz="2800" dirty="0" smtClean="0"/>
              <a:t>(</a:t>
            </a:r>
            <a:r>
              <a:rPr lang="ko-KR" altLang="en-US" sz="2800" dirty="0" err="1" smtClean="0"/>
              <a:t>內的環境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를 정상적인 범위 내에서 안정하게 유지하려는 경향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음성 되먹임 기전에 의한 통제시 </a:t>
            </a:r>
            <a:r>
              <a:rPr lang="ko-KR" altLang="en-US" sz="2800" dirty="0" err="1" smtClean="0"/>
              <a:t>스템에</a:t>
            </a:r>
            <a:r>
              <a:rPr lang="ko-KR" altLang="en-US" sz="2800" dirty="0" smtClean="0"/>
              <a:t> 의해 유지됨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  <p:sp>
        <p:nvSpPr>
          <p:cNvPr id="6" name="순서도: 대체 처리 5"/>
          <p:cNvSpPr/>
          <p:nvPr/>
        </p:nvSpPr>
        <p:spPr>
          <a:xfrm>
            <a:off x="323528" y="1412776"/>
            <a:ext cx="2088232" cy="18722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dirty="0" smtClean="0"/>
              <a:t>열</a:t>
            </a:r>
            <a:endParaRPr lang="ko-KR" altLang="en-US" sz="6600" dirty="0"/>
          </a:p>
        </p:txBody>
      </p:sp>
      <p:pic>
        <p:nvPicPr>
          <p:cNvPr id="5" name="그림 4" descr="2012-05-03 02.06.09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 rot="5400000">
            <a:off x="4368316" y="1184412"/>
            <a:ext cx="4367808" cy="39604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sp>
        <p:nvSpPr>
          <p:cNvPr id="15" name="직사각형 14"/>
          <p:cNvSpPr/>
          <p:nvPr/>
        </p:nvSpPr>
        <p:spPr>
          <a:xfrm>
            <a:off x="7524328" y="980728"/>
            <a:ext cx="100811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몸 전체</a:t>
            </a:r>
            <a:endParaRPr lang="ko-KR" altLang="en-US" sz="4000" dirty="0"/>
          </a:p>
        </p:txBody>
      </p:sp>
      <p:sp>
        <p:nvSpPr>
          <p:cNvPr id="16" name="오른쪽 화살표 15"/>
          <p:cNvSpPr/>
          <p:nvPr/>
        </p:nvSpPr>
        <p:spPr>
          <a:xfrm>
            <a:off x="2267744" y="1772816"/>
            <a:ext cx="2880320" cy="14401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chemeClr val="bg1"/>
                </a:solidFill>
              </a:rPr>
              <a:t>By  </a:t>
            </a:r>
            <a:r>
              <a:rPr lang="ko-KR" altLang="en-US" sz="4000" dirty="0" smtClean="0">
                <a:solidFill>
                  <a:schemeClr val="bg1"/>
                </a:solidFill>
              </a:rPr>
              <a:t>혈액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4221088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smtClean="0"/>
              <a:t>ex)</a:t>
            </a:r>
            <a:r>
              <a:rPr lang="ko-KR" altLang="en-US" sz="4000" dirty="0" smtClean="0"/>
              <a:t>체온유지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5" grpId="0" animBg="1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1052736"/>
            <a:ext cx="8496944" cy="468052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ko-KR" altLang="en-US" sz="4400" dirty="0" smtClean="0"/>
              <a:t>혈액 곳곳에서 대사작용에 의해 생긴 열을 지닌 혈액이 혈관이라는 보일러 관을 따라 골고루 움직여 전반적으로 </a:t>
            </a:r>
            <a:r>
              <a:rPr lang="ko-KR" altLang="en-US" sz="4400" u="sng" dirty="0" smtClean="0"/>
              <a:t>체온</a:t>
            </a:r>
            <a:r>
              <a:rPr lang="ko-KR" altLang="en-US" sz="4400" dirty="0" smtClean="0"/>
              <a:t>이 일정하게 유지</a:t>
            </a:r>
            <a:r>
              <a:rPr lang="en-US" altLang="ko-KR" sz="4400" dirty="0" smtClean="0"/>
              <a:t>.</a:t>
            </a:r>
          </a:p>
          <a:p>
            <a:pPr>
              <a:buNone/>
            </a:pPr>
            <a:r>
              <a:rPr lang="ko-KR" altLang="en-US" sz="4400" dirty="0" smtClean="0"/>
              <a:t>그 외에도 </a:t>
            </a:r>
            <a:r>
              <a:rPr lang="ko-KR" altLang="en-US" sz="4400" u="sng" dirty="0" smtClean="0"/>
              <a:t>삼투압과  </a:t>
            </a:r>
            <a:r>
              <a:rPr lang="en-US" altLang="ko-KR" sz="4400" u="sng" dirty="0" smtClean="0"/>
              <a:t>pH, </a:t>
            </a:r>
            <a:r>
              <a:rPr lang="ko-KR" altLang="en-US" sz="4400" u="sng" dirty="0" smtClean="0"/>
              <a:t>혈당량</a:t>
            </a:r>
            <a:r>
              <a:rPr lang="ko-KR" altLang="en-US" sz="4400" dirty="0" smtClean="0"/>
              <a:t>을 조절합니다</a:t>
            </a:r>
            <a:r>
              <a:rPr lang="en-US" altLang="ko-KR" sz="4400" dirty="0" smtClean="0"/>
              <a:t>~</a:t>
            </a:r>
            <a:endParaRPr lang="ko-KR" altLang="en-US" sz="4400" dirty="0"/>
          </a:p>
        </p:txBody>
      </p:sp>
      <p:pic>
        <p:nvPicPr>
          <p:cNvPr id="5" name="Picture 3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9906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2052736" y="260648"/>
            <a:ext cx="8229600" cy="1224136"/>
          </a:xfrm>
        </p:spPr>
        <p:txBody>
          <a:bodyPr>
            <a:noAutofit/>
          </a:bodyPr>
          <a:lstStyle/>
          <a:p>
            <a:r>
              <a:rPr lang="en-US" altLang="ko-KR" sz="6000" dirty="0" smtClean="0"/>
              <a:t>3.</a:t>
            </a:r>
            <a:r>
              <a:rPr lang="ko-KR" altLang="en-US" sz="6000" dirty="0" smtClean="0"/>
              <a:t>방어</a:t>
            </a:r>
            <a:r>
              <a:rPr lang="en-US" altLang="ko-KR" sz="6000" dirty="0" smtClean="0"/>
              <a:t/>
            </a:r>
            <a:br>
              <a:rPr lang="en-US" altLang="ko-KR" sz="6000" dirty="0" smtClean="0"/>
            </a:br>
            <a:r>
              <a:rPr lang="en-US" altLang="ko-KR" sz="6000" dirty="0" smtClean="0"/>
              <a:t>3-1)</a:t>
            </a:r>
            <a:r>
              <a:rPr lang="ko-KR" altLang="en-US" sz="6000" dirty="0" smtClean="0"/>
              <a:t>혈액 응고</a:t>
            </a:r>
            <a:endParaRPr lang="ko-KR" altLang="en-US" sz="6000" dirty="0"/>
          </a:p>
        </p:txBody>
      </p:sp>
      <p:pic>
        <p:nvPicPr>
          <p:cNvPr id="5" name="내용 개체 틀 4" descr="상처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3312368" cy="3456384"/>
          </a:xfrm>
        </p:spPr>
      </p:pic>
      <p:sp>
        <p:nvSpPr>
          <p:cNvPr id="7" name="모서리가 둥근 직사각형 6"/>
          <p:cNvSpPr/>
          <p:nvPr/>
        </p:nvSpPr>
        <p:spPr>
          <a:xfrm>
            <a:off x="3635896" y="1484784"/>
            <a:ext cx="1872208" cy="136815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 smtClean="0"/>
              <a:t>상처</a:t>
            </a:r>
            <a:endParaRPr lang="ko-KR" altLang="en-US" sz="7200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5724128" y="4697760"/>
            <a:ext cx="2664296" cy="216024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/>
              <a:t>혈액 </a:t>
            </a:r>
            <a:endParaRPr lang="en-US" altLang="ko-KR" sz="6000" dirty="0" smtClean="0"/>
          </a:p>
          <a:p>
            <a:pPr algn="ctr"/>
            <a:r>
              <a:rPr lang="ko-KR" altLang="en-US" sz="6000" dirty="0" smtClean="0"/>
              <a:t>응고</a:t>
            </a:r>
            <a:endParaRPr lang="ko-KR" altLang="en-US" sz="6000" dirty="0"/>
          </a:p>
        </p:txBody>
      </p:sp>
      <p:sp>
        <p:nvSpPr>
          <p:cNvPr id="10" name="구름 모양 설명선 9"/>
          <p:cNvSpPr/>
          <p:nvPr/>
        </p:nvSpPr>
        <p:spPr>
          <a:xfrm>
            <a:off x="6228184" y="0"/>
            <a:ext cx="2915816" cy="3501008"/>
          </a:xfrm>
          <a:prstGeom prst="cloudCallout">
            <a:avLst>
              <a:gd name="adj1" fmla="val -75505"/>
              <a:gd name="adj2" fmla="val 138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dirty="0" smtClean="0"/>
              <a:t>세균</a:t>
            </a:r>
            <a:endParaRPr lang="en-US" altLang="ko-KR" sz="4400" dirty="0" smtClean="0"/>
          </a:p>
          <a:p>
            <a:pPr algn="ctr"/>
            <a:r>
              <a:rPr lang="ko-KR" altLang="en-US" sz="4400" dirty="0" smtClean="0"/>
              <a:t>감염 </a:t>
            </a:r>
            <a:endParaRPr lang="en-US" altLang="ko-KR" sz="4400" dirty="0" smtClean="0"/>
          </a:p>
          <a:p>
            <a:pPr algn="ctr"/>
            <a:r>
              <a:rPr lang="ko-KR" altLang="en-US" sz="4400" dirty="0" smtClean="0"/>
              <a:t> 확률 </a:t>
            </a:r>
            <a:r>
              <a:rPr lang="en-US" altLang="ko-KR" sz="4400" dirty="0" smtClean="0"/>
              <a:t>up!!!!</a:t>
            </a:r>
            <a:endParaRPr lang="ko-KR" altLang="en-US" sz="4400" dirty="0"/>
          </a:p>
        </p:txBody>
      </p:sp>
      <p:sp>
        <p:nvSpPr>
          <p:cNvPr id="8" name="아래쪽 화살표 7"/>
          <p:cNvSpPr/>
          <p:nvPr/>
        </p:nvSpPr>
        <p:spPr>
          <a:xfrm rot="19642544">
            <a:off x="4745181" y="2552328"/>
            <a:ext cx="1728192" cy="267982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By</a:t>
            </a:r>
          </a:p>
          <a:p>
            <a:pPr algn="ctr"/>
            <a:r>
              <a:rPr lang="ko-KR" altLang="en-US" sz="3600" b="1" dirty="0" smtClean="0"/>
              <a:t>혈</a:t>
            </a:r>
            <a:endParaRPr lang="en-US" altLang="ko-KR" sz="3600" b="1" dirty="0" smtClean="0"/>
          </a:p>
          <a:p>
            <a:pPr algn="ctr"/>
            <a:r>
              <a:rPr lang="ko-KR" altLang="en-US" sz="3600" b="1" dirty="0" smtClean="0"/>
              <a:t>소</a:t>
            </a:r>
            <a:endParaRPr lang="en-US" altLang="ko-KR" sz="3600" b="1" dirty="0" smtClean="0"/>
          </a:p>
          <a:p>
            <a:pPr algn="ctr"/>
            <a:r>
              <a:rPr lang="ko-KR" altLang="en-US" sz="3600" b="1" dirty="0" smtClean="0"/>
              <a:t>판</a:t>
            </a:r>
            <a:endParaRPr lang="ko-KR" alt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39752" y="5373216"/>
            <a:ext cx="28264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b="1" i="1" dirty="0" smtClean="0">
                <a:solidFill>
                  <a:srgbClr val="FF0000"/>
                </a:solidFill>
              </a:rPr>
              <a:t>혈소판</a:t>
            </a:r>
            <a:r>
              <a:rPr lang="en-US" altLang="ko-KR" sz="4400" b="1" i="1" dirty="0" smtClean="0">
                <a:solidFill>
                  <a:srgbClr val="FF0000"/>
                </a:solidFill>
              </a:rPr>
              <a:t>+</a:t>
            </a:r>
            <a:r>
              <a:rPr lang="ko-KR" altLang="en-US" sz="4400" b="1" i="1" dirty="0" smtClean="0">
                <a:solidFill>
                  <a:srgbClr val="FF0000"/>
                </a:solidFill>
              </a:rPr>
              <a:t>혈장</a:t>
            </a:r>
            <a:endParaRPr lang="ko-KR" altLang="en-US" sz="4400" b="1" i="1" dirty="0">
              <a:solidFill>
                <a:srgbClr val="FF0000"/>
              </a:solidFill>
            </a:endParaRPr>
          </a:p>
        </p:txBody>
      </p:sp>
      <p:cxnSp>
        <p:nvCxnSpPr>
          <p:cNvPr id="13" name="구부러진 연결선 12"/>
          <p:cNvCxnSpPr/>
          <p:nvPr/>
        </p:nvCxnSpPr>
        <p:spPr>
          <a:xfrm rot="5400000">
            <a:off x="3671900" y="3897052"/>
            <a:ext cx="1440160" cy="1224136"/>
          </a:xfrm>
          <a:prstGeom prst="curvedConnector3">
            <a:avLst>
              <a:gd name="adj1" fmla="val 50000"/>
            </a:avLst>
          </a:prstGeom>
          <a:ln w="889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  <p:bldP spid="10" grpId="0" animBg="1"/>
      <p:bldP spid="8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/>
              <a:t>3-2)</a:t>
            </a:r>
            <a:r>
              <a:rPr lang="ko-KR" altLang="en-US" sz="5400" dirty="0" smtClean="0"/>
              <a:t>방어작용</a:t>
            </a:r>
            <a:endParaRPr lang="ko-KR" altLang="en-US" sz="5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altLang="ko-KR" sz="4000" dirty="0" smtClean="0"/>
              <a:t>ex</a:t>
            </a:r>
            <a:r>
              <a:rPr lang="en-US" altLang="ko-KR" sz="4400" dirty="0" smtClean="0"/>
              <a:t>)</a:t>
            </a:r>
            <a:r>
              <a:rPr lang="ko-KR" altLang="en-US" sz="3600" dirty="0" smtClean="0"/>
              <a:t> 백혈구의  대식작용</a:t>
            </a:r>
            <a:r>
              <a:rPr lang="en-US" altLang="ko-KR" sz="3600" dirty="0" smtClean="0"/>
              <a:t>(</a:t>
            </a:r>
            <a:r>
              <a:rPr lang="ko-KR" altLang="en-US" sz="3600" dirty="0" smtClean="0"/>
              <a:t>식균작용</a:t>
            </a:r>
            <a:r>
              <a:rPr lang="en-US" altLang="ko-KR" sz="3600" dirty="0" smtClean="0"/>
              <a:t>),</a:t>
            </a:r>
            <a:r>
              <a:rPr lang="ko-KR" altLang="en-US" sz="3600" dirty="0" smtClean="0">
                <a:hlinkClick r:id="rId2" action="ppaction://hlinksldjump"/>
              </a:rPr>
              <a:t>항원</a:t>
            </a:r>
            <a:r>
              <a:rPr lang="en-US" altLang="ko-KR" sz="3600" dirty="0" smtClean="0">
                <a:hlinkClick r:id="rId2" action="ppaction://hlinksldjump"/>
              </a:rPr>
              <a:t>-</a:t>
            </a:r>
            <a:r>
              <a:rPr lang="ko-KR" altLang="en-US" sz="3600" dirty="0" smtClean="0">
                <a:hlinkClick r:id="rId2" action="ppaction://hlinksldjump"/>
              </a:rPr>
              <a:t>항체 반응</a:t>
            </a:r>
            <a:r>
              <a:rPr lang="en-US" altLang="ko-KR" sz="3600" dirty="0" smtClean="0"/>
              <a:t>,</a:t>
            </a:r>
            <a:r>
              <a:rPr lang="ko-KR" altLang="en-US" sz="3600" dirty="0" smtClean="0"/>
              <a:t>면역 반응</a:t>
            </a:r>
            <a:r>
              <a:rPr lang="en-US" altLang="ko-KR" sz="3600" dirty="0" smtClean="0"/>
              <a:t>.</a:t>
            </a:r>
            <a:endParaRPr lang="ko-KR" altLang="en-US" dirty="0"/>
          </a:p>
        </p:txBody>
      </p:sp>
      <p:sp>
        <p:nvSpPr>
          <p:cNvPr id="4" name="실행 단추: 앞으로 또는 다음 3">
            <a:hlinkClick r:id="rId3" highlightClick="1"/>
          </p:cNvPr>
          <p:cNvSpPr/>
          <p:nvPr/>
        </p:nvSpPr>
        <p:spPr>
          <a:xfrm>
            <a:off x="5436096" y="4293096"/>
            <a:ext cx="2376264" cy="16561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대식작용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924944"/>
            <a:ext cx="4211960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332656"/>
            <a:ext cx="9906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584" y="764704"/>
            <a:ext cx="5915000" cy="4525963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ko-KR" altLang="en-US" sz="4800" dirty="0" smtClean="0"/>
              <a:t>외부에서 </a:t>
            </a:r>
            <a:r>
              <a:rPr lang="ko-KR" altLang="en-US" sz="4800" dirty="0" err="1" smtClean="0"/>
              <a:t>몸속으로</a:t>
            </a:r>
            <a:r>
              <a:rPr lang="ko-KR" altLang="en-US" sz="4800" dirty="0" smtClean="0"/>
              <a:t> 세균이</a:t>
            </a:r>
            <a:endParaRPr lang="en-US" altLang="ko-KR" sz="4800" dirty="0" smtClean="0"/>
          </a:p>
          <a:p>
            <a:pPr algn="r">
              <a:buNone/>
            </a:pPr>
            <a:r>
              <a:rPr lang="ko-KR" altLang="en-US" sz="4800" dirty="0" smtClean="0"/>
              <a:t>  침입하면</a:t>
            </a:r>
            <a:r>
              <a:rPr lang="en-US" altLang="ko-KR" sz="4800" dirty="0" smtClean="0"/>
              <a:t> </a:t>
            </a:r>
            <a:r>
              <a:rPr lang="ko-KR" altLang="en-US" sz="4800" dirty="0" smtClean="0"/>
              <a:t>그것의 활동을 </a:t>
            </a:r>
            <a:endParaRPr lang="en-US" altLang="ko-KR" sz="4800" dirty="0" smtClean="0"/>
          </a:p>
          <a:p>
            <a:pPr algn="r">
              <a:buNone/>
            </a:pPr>
            <a:r>
              <a:rPr lang="ko-KR" altLang="en-US" sz="4800" dirty="0" smtClean="0"/>
              <a:t>방해하거나 분해하여 </a:t>
            </a:r>
            <a:endParaRPr lang="en-US" altLang="ko-KR" sz="4800" dirty="0" smtClean="0"/>
          </a:p>
          <a:p>
            <a:pPr algn="r">
              <a:buNone/>
            </a:pPr>
            <a:r>
              <a:rPr lang="ko-KR" altLang="en-US" sz="4800" dirty="0" smtClean="0"/>
              <a:t>침입자의 공격으로부터 </a:t>
            </a:r>
            <a:endParaRPr lang="en-US" altLang="ko-KR" sz="4800" dirty="0" smtClean="0"/>
          </a:p>
          <a:p>
            <a:pPr algn="r">
              <a:buNone/>
            </a:pPr>
            <a:r>
              <a:rPr lang="ko-KR" altLang="en-US" sz="4800" dirty="0" smtClean="0"/>
              <a:t>몸을 방어함</a:t>
            </a:r>
            <a:r>
              <a:rPr lang="en-US" altLang="ko-KR" sz="4800" dirty="0" smtClean="0"/>
              <a:t>!</a:t>
            </a:r>
          </a:p>
          <a:p>
            <a:pPr algn="r">
              <a:buNone/>
            </a:pPr>
            <a:r>
              <a:rPr lang="en-US" altLang="ko-KR" sz="4800" dirty="0" smtClean="0"/>
              <a:t>(</a:t>
            </a:r>
            <a:r>
              <a:rPr lang="ko-KR" altLang="en-US" sz="4800" dirty="0" smtClean="0"/>
              <a:t>자세한 내용은 뒤에서</a:t>
            </a:r>
            <a:r>
              <a:rPr lang="en-US" altLang="ko-KR" sz="4800" dirty="0" smtClean="0"/>
              <a:t>~~)</a:t>
            </a:r>
          </a:p>
          <a:p>
            <a:pPr algn="r">
              <a:buNone/>
            </a:pP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ko-KR" altLang="en-US" dirty="0" smtClean="0">
                <a:latin typeface="HY엽서M" pitchFamily="18" charset="-127"/>
                <a:ea typeface="HY엽서M" pitchFamily="18" charset="-127"/>
              </a:rPr>
              <a:t>항원</a:t>
            </a:r>
            <a:r>
              <a:rPr lang="en-US" altLang="ko-KR" dirty="0" smtClean="0">
                <a:latin typeface="HY엽서M" pitchFamily="18" charset="-127"/>
                <a:ea typeface="HY엽서M" pitchFamily="18" charset="-127"/>
              </a:rPr>
              <a:t>- </a:t>
            </a:r>
            <a:r>
              <a:rPr lang="ko-KR" altLang="en-US" dirty="0" smtClean="0">
                <a:latin typeface="HY엽서M" pitchFamily="18" charset="-127"/>
                <a:ea typeface="HY엽서M" pitchFamily="18" charset="-127"/>
              </a:rPr>
              <a:t>항체 반응이란</a:t>
            </a:r>
            <a:r>
              <a:rPr lang="en-US" altLang="ko-KR" dirty="0" smtClean="0">
                <a:latin typeface="HY엽서M" pitchFamily="18" charset="-127"/>
                <a:ea typeface="HY엽서M" pitchFamily="18" charset="-127"/>
              </a:rPr>
              <a:t>?</a:t>
            </a:r>
            <a:endParaRPr lang="ko-KR" altLang="en-US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3285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o-KR" altLang="en-US" sz="2800" dirty="0" smtClean="0">
                <a:latin typeface="HY엽서M" pitchFamily="18" charset="-127"/>
                <a:ea typeface="HY엽서M" pitchFamily="18" charset="-127"/>
              </a:rPr>
              <a:t>항원과 대응되는 항체와의 결합을 통해 일종의 반응이 일어나게 되는데 이 반응을 </a:t>
            </a:r>
            <a:r>
              <a:rPr lang="ko-KR" altLang="en-US" sz="280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항원항체 반응 </a:t>
            </a:r>
            <a:r>
              <a:rPr lang="ko-KR" altLang="en-US" sz="2800" dirty="0" smtClean="0">
                <a:latin typeface="HY엽서M" pitchFamily="18" charset="-127"/>
                <a:ea typeface="HY엽서M" pitchFamily="18" charset="-127"/>
              </a:rPr>
              <a:t>혹은 </a:t>
            </a:r>
            <a:r>
              <a:rPr lang="ko-KR" altLang="en-US" sz="280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혈청</a:t>
            </a:r>
            <a:r>
              <a:rPr lang="en-US" altLang="ko-KR" sz="280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lang="ko-KR" altLang="en-US" sz="280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면역 반응</a:t>
            </a:r>
            <a:r>
              <a:rPr lang="ko-KR" altLang="en-US" sz="2800" dirty="0" smtClean="0">
                <a:latin typeface="HY엽서M" pitchFamily="18" charset="-127"/>
                <a:ea typeface="HY엽서M" pitchFamily="18" charset="-127"/>
              </a:rPr>
              <a:t>이라고도 부른다</a:t>
            </a:r>
            <a:r>
              <a:rPr lang="en-US" altLang="ko-KR" sz="2800" dirty="0" smtClean="0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 sz="2800" dirty="0" smtClean="0">
                <a:latin typeface="HY엽서M" pitchFamily="18" charset="-127"/>
                <a:ea typeface="HY엽서M" pitchFamily="18" charset="-127"/>
              </a:rPr>
              <a:t>이러한 반응을 통해 </a:t>
            </a:r>
            <a:r>
              <a:rPr lang="ko-KR" altLang="en-US" sz="280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  <a:hlinkClick r:id="rId2"/>
              </a:rPr>
              <a:t>면역반응</a:t>
            </a:r>
            <a:r>
              <a:rPr lang="ko-KR" altLang="en-US" sz="2800" dirty="0" smtClean="0">
                <a:latin typeface="HY엽서M" pitchFamily="18" charset="-127"/>
                <a:ea typeface="HY엽서M" pitchFamily="18" charset="-127"/>
              </a:rPr>
              <a:t>이 일어나게 된다</a:t>
            </a:r>
            <a:r>
              <a:rPr lang="en-US" altLang="ko-KR" sz="2800" dirty="0" smtClean="0">
                <a:latin typeface="HY엽서M" pitchFamily="18" charset="-127"/>
                <a:ea typeface="HY엽서M" pitchFamily="18" charset="-127"/>
              </a:rPr>
              <a:t>. </a:t>
            </a:r>
          </a:p>
          <a:p>
            <a:pPr>
              <a:buNone/>
            </a:pP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예를 들면 홍역에 걸린 사람은 몸 속에 </a:t>
            </a:r>
            <a:r>
              <a:rPr lang="ko-KR" altLang="en-US" sz="2800" dirty="0" err="1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홍역균이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 항원으로 들어와 홍역에 대한 항체를 생성하게 되고 생성된 항체에 의해 홍역의 원인인 항원을 소멸시키면 이를 몸 속의 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  <a:hlinkClick r:id="rId3"/>
              </a:rPr>
              <a:t>기억세포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에서 기억해두어 다시 홍역에 걸리지 않게 된다</a:t>
            </a:r>
            <a:r>
              <a:rPr lang="en-US" altLang="ko-KR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즉</a:t>
            </a:r>
            <a:r>
              <a:rPr lang="en-US" altLang="ko-KR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감염자의 혈청 속에 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  <a:hlinkClick r:id="rId4"/>
              </a:rPr>
              <a:t>홍역 바이러스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에 대한 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  <a:hlinkClick r:id="rId5"/>
              </a:rPr>
              <a:t>항체가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 생겨 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  <a:hlinkClick r:id="rId6"/>
              </a:rPr>
              <a:t>재감염</a:t>
            </a:r>
            <a:r>
              <a:rPr lang="ko-KR" altLang="en-US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 때는 체내에서 항원항체반응이 일어나 발병을 저지하는 것이다</a:t>
            </a:r>
            <a:r>
              <a:rPr lang="en-US" altLang="ko-KR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  <a:t>.</a:t>
            </a:r>
            <a:br>
              <a:rPr lang="en-US" altLang="ko-KR" sz="2800" dirty="0" smtClean="0">
                <a:solidFill>
                  <a:srgbClr val="00B050"/>
                </a:solidFill>
                <a:latin typeface="HY엽서M" pitchFamily="18" charset="-127"/>
                <a:ea typeface="HY엽서M" pitchFamily="18" charset="-127"/>
              </a:rPr>
            </a:br>
            <a:endParaRPr lang="en-US" altLang="ko-KR" sz="2800" dirty="0" smtClean="0">
              <a:solidFill>
                <a:srgbClr val="00B050"/>
              </a:solidFill>
              <a:latin typeface="HY엽서M" pitchFamily="18" charset="-127"/>
              <a:ea typeface="HY엽서M" pitchFamily="18" charset="-127"/>
            </a:endParaRPr>
          </a:p>
          <a:p>
            <a:pPr>
              <a:buNone/>
            </a:pPr>
            <a:endParaRPr lang="ko-KR" altLang="en-US" sz="2800" dirty="0">
              <a:latin typeface="HY엽서M" pitchFamily="18" charset="-127"/>
              <a:ea typeface="HY엽서M" pitchFamily="18" charset="-127"/>
            </a:endParaRPr>
          </a:p>
        </p:txBody>
      </p:sp>
      <p:pic>
        <p:nvPicPr>
          <p:cNvPr id="4" name="Picture 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568" y="0"/>
            <a:ext cx="9906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800" dirty="0" smtClean="0"/>
              <a:t>혈액의 구성</a:t>
            </a:r>
            <a:endParaRPr lang="ko-KR" altLang="en-US" sz="48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/>
              <a:t>혈액은 물보다 더 두꺼운데 그 이유는 혈액에는 액체에 흩어져 있는 세포들이 있기 때문이다</a:t>
            </a:r>
            <a:r>
              <a:rPr lang="en-US" altLang="ko-KR" sz="3600" dirty="0" smtClean="0"/>
              <a:t>.</a:t>
            </a:r>
          </a:p>
          <a:p>
            <a:r>
              <a:rPr lang="ko-KR" altLang="en-US" sz="3600" dirty="0" smtClean="0"/>
              <a:t>혈액은 약 </a:t>
            </a:r>
            <a:r>
              <a:rPr lang="en-US" altLang="ko-KR" sz="3600" dirty="0" smtClean="0"/>
              <a:t>45%</a:t>
            </a:r>
            <a:r>
              <a:rPr lang="ko-KR" altLang="en-US" sz="3600" dirty="0" smtClean="0"/>
              <a:t>의 혈구와 </a:t>
            </a:r>
            <a:r>
              <a:rPr lang="en-US" altLang="ko-KR" sz="3600" dirty="0" smtClean="0"/>
              <a:t>55%</a:t>
            </a:r>
            <a:r>
              <a:rPr lang="ko-KR" altLang="en-US" sz="3600" dirty="0" smtClean="0"/>
              <a:t>의 혈장으로 구성된다</a:t>
            </a:r>
            <a:r>
              <a:rPr lang="en-US" altLang="ko-KR" sz="3600" dirty="0" smtClean="0"/>
              <a:t>.</a:t>
            </a:r>
          </a:p>
          <a:p>
            <a:r>
              <a:rPr lang="ko-KR" altLang="en-US" sz="3600" dirty="0" smtClean="0"/>
              <a:t>액체 </a:t>
            </a:r>
            <a:r>
              <a:rPr lang="ko-KR" altLang="en-US" sz="3600" dirty="0" err="1" smtClean="0"/>
              <a:t>바탕질을</a:t>
            </a:r>
            <a:r>
              <a:rPr lang="ko-KR" altLang="en-US" sz="3600" dirty="0" smtClean="0"/>
              <a:t> 혈장이라 부르고 세포성분들을 고형성분이라고 부른다</a:t>
            </a:r>
            <a:r>
              <a:rPr lang="en-US" altLang="ko-KR" sz="3600" dirty="0" smtClean="0"/>
              <a:t>.</a:t>
            </a:r>
            <a:endParaRPr lang="ko-KR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759624" y="6021288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201201107 </a:t>
            </a:r>
            <a:r>
              <a:rPr lang="ko-KR" altLang="en-US" sz="2800" dirty="0" smtClean="0"/>
              <a:t>박찬호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제목 없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42852"/>
            <a:ext cx="8072494" cy="45005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7158" y="4549676"/>
            <a:ext cx="81439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혈액의 응고를 방지해 주는 물질이 들어 있는 시험관에 넣은 후 원심분리를 할 경우 주요 성분들을 분리할 수 있다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원심분리 한 시험관 맨 위쪽이 혈장이고 혈장 아래쪽이 고형 성분이다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혈장 바로 아래층은 혈소판과 백혈구들로 구성된 매우 얇은 층이고 적혈구들은 시험관 맨 아래쪽으로 농축된다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혈장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혈장은 혈액의 약 </a:t>
            </a:r>
            <a:r>
              <a:rPr lang="en-US" altLang="ko-KR" dirty="0" smtClean="0"/>
              <a:t>55%</a:t>
            </a:r>
            <a:r>
              <a:rPr lang="ko-KR" altLang="en-US" dirty="0" smtClean="0"/>
              <a:t>를 차지하는 담황색의 액체이다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혈장은 혈액에 의한 물질이동에 있어서 매개체 역할을 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혈액에 의해 운반되는 거의 대부분의 물질은 혈장에 녹아있다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dirty="0" smtClean="0"/>
              <a:t>혈장에는 영양분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용해가스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호르몬들이 존재한다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고형성분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ko-KR" altLang="en-US" dirty="0" smtClean="0"/>
              <a:t>혈장에 의해서 운반되는 물질들 중에서 혈소판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백혈구세포 및 적혈구세포를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고형 성분</a:t>
            </a:r>
            <a:r>
              <a:rPr lang="ko-KR" altLang="en-US" dirty="0" smtClean="0"/>
              <a:t> 이라고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고형성분은 결합조직인 적색골수에 의해서 생성되고 보호 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고형성분에는 혈소판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백혈구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적혈구 </a:t>
            </a:r>
            <a:r>
              <a:rPr lang="ko-KR" altLang="en-US" dirty="0" err="1" smtClean="0"/>
              <a:t>등이있다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고형성분의 종류</a:t>
            </a:r>
            <a:endParaRPr lang="ko-KR" altLang="en-US" dirty="0"/>
          </a:p>
        </p:txBody>
      </p:sp>
      <p:pic>
        <p:nvPicPr>
          <p:cNvPr id="4" name="내용 개체 틀 3" descr="중성구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3116"/>
            <a:ext cx="2286016" cy="2000250"/>
          </a:xfrm>
        </p:spPr>
      </p:pic>
      <p:sp>
        <p:nvSpPr>
          <p:cNvPr id="5" name="TextBox 4"/>
          <p:cNvSpPr txBox="1"/>
          <p:nvPr/>
        </p:nvSpPr>
        <p:spPr>
          <a:xfrm>
            <a:off x="500034" y="1071546"/>
            <a:ext cx="25717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rgbClr val="0070C0"/>
                </a:solidFill>
              </a:rPr>
              <a:t>백혈구</a:t>
            </a:r>
            <a:endParaRPr lang="en-US" altLang="ko-KR" sz="4000" dirty="0">
              <a:solidFill>
                <a:srgbClr val="0070C0"/>
              </a:solidFill>
            </a:endParaRPr>
          </a:p>
          <a:p>
            <a:r>
              <a:rPr lang="en-US" altLang="ko-KR" dirty="0" smtClean="0"/>
              <a:t>(1) </a:t>
            </a:r>
            <a:r>
              <a:rPr lang="ko-KR" altLang="en-US" dirty="0" smtClean="0"/>
              <a:t>과립백혈구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57554" y="2000240"/>
            <a:ext cx="442915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중성구</a:t>
            </a:r>
            <a:endParaRPr lang="en-US" altLang="ko-K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dirty="0"/>
          </a:p>
          <a:p>
            <a:r>
              <a:rPr lang="ko-KR" altLang="en-US" dirty="0" smtClean="0"/>
              <a:t>포식세포에 의해 세균을 포식함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특징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깨끗하게 염색되는 세포질의</a:t>
            </a:r>
            <a:endParaRPr lang="en-US" altLang="ko-KR" dirty="0" smtClean="0"/>
          </a:p>
          <a:p>
            <a:r>
              <a:rPr lang="en-US" altLang="ko-KR" dirty="0" smtClean="0"/>
              <a:t>        </a:t>
            </a:r>
            <a:r>
              <a:rPr lang="ko-KR" altLang="en-US" dirty="0" smtClean="0"/>
              <a:t>과립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다엽핵</a:t>
            </a:r>
            <a:r>
              <a:rPr lang="ko-KR" altLang="en-US" dirty="0" smtClean="0"/>
              <a:t> 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수명은 </a:t>
            </a:r>
            <a:r>
              <a:rPr lang="en-US" altLang="ko-KR" dirty="0" smtClean="0"/>
              <a:t>6~72</a:t>
            </a:r>
            <a:r>
              <a:rPr lang="ko-KR" altLang="en-US" dirty="0" smtClean="0"/>
              <a:t>시간</a:t>
            </a:r>
            <a:endParaRPr lang="ko-KR" altLang="en-US" dirty="0"/>
          </a:p>
        </p:txBody>
      </p:sp>
      <p:pic>
        <p:nvPicPr>
          <p:cNvPr id="8" name="그림 7" descr="호산구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572008"/>
            <a:ext cx="2105025" cy="2000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43240" y="4429132"/>
            <a:ext cx="50006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호산구</a:t>
            </a:r>
            <a:endParaRPr lang="en-US" altLang="ko-K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포식세포에 의해 항원</a:t>
            </a:r>
            <a:r>
              <a:rPr lang="en-US" altLang="ko-KR" dirty="0" smtClean="0"/>
              <a:t>-</a:t>
            </a:r>
            <a:r>
              <a:rPr lang="ko-KR" altLang="en-US" dirty="0" smtClean="0"/>
              <a:t>항체 복합체를 포식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기생충을 공격함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특징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분홍색으로 염색되는 세포질의 큰 과립</a:t>
            </a:r>
            <a:r>
              <a:rPr lang="en-US" altLang="ko-KR" dirty="0" smtClean="0"/>
              <a:t>,</a:t>
            </a:r>
          </a:p>
          <a:p>
            <a:r>
              <a:rPr lang="en-US" altLang="ko-KR" dirty="0" smtClean="0"/>
              <a:t>        </a:t>
            </a:r>
            <a:r>
              <a:rPr lang="ko-KR" altLang="en-US" dirty="0" err="1" smtClean="0"/>
              <a:t>이엽핵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수명은 </a:t>
            </a:r>
            <a:r>
              <a:rPr lang="en-US" altLang="ko-KR" dirty="0" smtClean="0"/>
              <a:t>8~12</a:t>
            </a:r>
            <a:r>
              <a:rPr lang="ko-KR" altLang="en-US" dirty="0" smtClean="0"/>
              <a:t>시간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호염기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785794"/>
            <a:ext cx="2076450" cy="2009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6116" y="1071546"/>
            <a:ext cx="585788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호염기구</a:t>
            </a:r>
            <a:endParaRPr lang="en-US" altLang="ko-K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dirty="0"/>
          </a:p>
          <a:p>
            <a:r>
              <a:rPr lang="ko-KR" altLang="en-US" dirty="0" smtClean="0"/>
              <a:t>염증 부위와 확장된 혈관으로 백혈구세포를 유인하는 히스타민 분비함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특징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자주색으로 염색되는 세포질의 큰 과립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이엽핵</a:t>
            </a:r>
            <a:endParaRPr lang="en-US" altLang="ko-KR" dirty="0" smtClean="0"/>
          </a:p>
          <a:p>
            <a:r>
              <a:rPr lang="en-US" altLang="ko-KR" dirty="0" smtClean="0"/>
              <a:t>         </a:t>
            </a:r>
            <a:r>
              <a:rPr lang="ko-KR" altLang="en-US" dirty="0" smtClean="0"/>
              <a:t>수명은 </a:t>
            </a:r>
            <a:r>
              <a:rPr lang="en-US" altLang="ko-KR" dirty="0" smtClean="0"/>
              <a:t>3~72</a:t>
            </a:r>
            <a:r>
              <a:rPr lang="ko-KR" altLang="en-US" dirty="0" smtClean="0"/>
              <a:t>시간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307181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무과립백혈구</a:t>
            </a:r>
            <a:endParaRPr lang="en-US" altLang="ko-KR" dirty="0" smtClean="0"/>
          </a:p>
        </p:txBody>
      </p:sp>
      <p:pic>
        <p:nvPicPr>
          <p:cNvPr id="7" name="그림 6" descr="단핵구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786190"/>
            <a:ext cx="2643206" cy="2732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0430" y="4357694"/>
            <a:ext cx="521497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단핵구</a:t>
            </a:r>
            <a:endParaRPr lang="en-US" altLang="ko-K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dirty="0"/>
          </a:p>
          <a:p>
            <a:r>
              <a:rPr lang="ko-KR" altLang="en-US" dirty="0" err="1" smtClean="0"/>
              <a:t>큰포식세포로</a:t>
            </a:r>
            <a:r>
              <a:rPr lang="ko-KR" altLang="en-US" dirty="0" smtClean="0"/>
              <a:t> 분화된 후 세균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죽은세포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포식세포에 의해 분해된 세포의 일부분을 포식함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특징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과립이 없는 회청색 세포질</a:t>
            </a:r>
            <a:r>
              <a:rPr lang="en-US" altLang="ko-KR" dirty="0" smtClean="0"/>
              <a:t>, U </a:t>
            </a:r>
            <a:r>
              <a:rPr lang="ko-KR" altLang="en-US" dirty="0" smtClean="0"/>
              <a:t>모양의 핵</a:t>
            </a:r>
            <a:endParaRPr lang="en-US" altLang="ko-KR" dirty="0" smtClean="0"/>
          </a:p>
          <a:p>
            <a:r>
              <a:rPr lang="en-US" altLang="ko-KR" dirty="0" smtClean="0"/>
              <a:t>         </a:t>
            </a:r>
            <a:r>
              <a:rPr lang="ko-KR" altLang="en-US" dirty="0" smtClean="0"/>
              <a:t>수명은 수개월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림프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928670"/>
            <a:ext cx="2330873" cy="1643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3306" y="1000108"/>
            <a:ext cx="52864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accent6">
                    <a:lumMod val="75000"/>
                  </a:schemeClr>
                </a:solidFill>
              </a:rPr>
              <a:t>림프구</a:t>
            </a:r>
            <a:endParaRPr lang="en-US" altLang="ko-K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dirty="0"/>
          </a:p>
          <a:p>
            <a:r>
              <a:rPr lang="ko-KR" altLang="en-US" dirty="0" smtClean="0"/>
              <a:t>항체 생성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손상되거나 죽은 세포와 질병유발 생물을 공격함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특징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세포의 대부분을 차지하는 둥근 핵</a:t>
            </a:r>
            <a:endParaRPr lang="en-US" altLang="ko-KR" dirty="0" smtClean="0"/>
          </a:p>
          <a:p>
            <a:r>
              <a:rPr lang="en-US" altLang="ko-KR" dirty="0" smtClean="0"/>
              <a:t>        </a:t>
            </a:r>
            <a:r>
              <a:rPr lang="ko-KR" altLang="en-US" dirty="0" smtClean="0"/>
              <a:t>수명은 수년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314324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적혈구 세포</a:t>
            </a:r>
            <a:endParaRPr lang="ko-KR" altLang="en-US" dirty="0"/>
          </a:p>
        </p:txBody>
      </p:sp>
      <p:pic>
        <p:nvPicPr>
          <p:cNvPr id="6" name="그림 5" descr="적혈구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786190"/>
            <a:ext cx="2756895" cy="2071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86182" y="3786190"/>
            <a:ext cx="407196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accent6">
                    <a:lumMod val="75000"/>
                  </a:schemeClr>
                </a:solidFill>
              </a:rPr>
              <a:t>적혈구</a:t>
            </a:r>
            <a:endParaRPr lang="en-US" altLang="ko-K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dirty="0"/>
          </a:p>
          <a:p>
            <a:r>
              <a:rPr lang="ko-KR" altLang="en-US" dirty="0" smtClean="0"/>
              <a:t>산소와 이산화탄소 운반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특징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도넛모양의 양면이 오목한 </a:t>
            </a:r>
            <a:endParaRPr lang="en-US" altLang="ko-KR" dirty="0" smtClean="0"/>
          </a:p>
          <a:p>
            <a:r>
              <a:rPr lang="en-US" altLang="ko-KR" dirty="0" smtClean="0"/>
              <a:t>         </a:t>
            </a:r>
            <a:r>
              <a:rPr lang="ko-KR" altLang="en-US" dirty="0" smtClean="0"/>
              <a:t>디스크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무핵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수명은 약 </a:t>
            </a:r>
            <a:r>
              <a:rPr lang="en-US" altLang="ko-KR" dirty="0" smtClean="0"/>
              <a:t>120</a:t>
            </a:r>
            <a:r>
              <a:rPr lang="ko-KR" altLang="en-US" dirty="0" smtClean="0"/>
              <a:t>일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혈소판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혈소판은 혈액응고에 필수성분이다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혈소판에는 혈관손상에 의한 혈액의 소실을 방지해 주는 여러 가지 중요한 물질들이 들어있다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혈소판은 적색골수에서 생성되며 </a:t>
            </a:r>
            <a:r>
              <a:rPr lang="ko-KR" altLang="en-US" dirty="0" err="1" smtClean="0"/>
              <a:t>거대핵세포의</a:t>
            </a:r>
            <a:r>
              <a:rPr lang="ko-KR" altLang="en-US" dirty="0" smtClean="0"/>
              <a:t> 조각으로서 매일 약 </a:t>
            </a:r>
            <a:r>
              <a:rPr lang="en-US" altLang="ko-KR" dirty="0" smtClean="0"/>
              <a:t>2</a:t>
            </a:r>
            <a:r>
              <a:rPr lang="ko-KR" altLang="en-US" dirty="0" smtClean="0"/>
              <a:t>억 개 정도의 비율로 혈액으로 방출된 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주일 정도의 성숙과정을 거친 뒤 약 </a:t>
            </a:r>
            <a:r>
              <a:rPr lang="en-US" altLang="ko-KR" dirty="0" smtClean="0"/>
              <a:t>5~10</a:t>
            </a:r>
            <a:r>
              <a:rPr lang="ko-KR" altLang="en-US" dirty="0" smtClean="0"/>
              <a:t>일간 혈액에서 순환 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혈소판은 모양이 일정하지 않으며 핵은 없다</a:t>
            </a:r>
            <a:r>
              <a:rPr lang="en-US" altLang="ko-KR" dirty="0" smtClean="0"/>
              <a:t>.</a:t>
            </a:r>
          </a:p>
        </p:txBody>
      </p:sp>
      <p:pic>
        <p:nvPicPr>
          <p:cNvPr id="8" name="내용 개체 틀 7" descr="혈소판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2000240"/>
            <a:ext cx="4357718" cy="34290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 rot="1250009">
            <a:off x="5876972" y="244649"/>
            <a:ext cx="2428892" cy="135732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029472" cy="727071"/>
          </a:xfrm>
        </p:spPr>
        <p:txBody>
          <a:bodyPr>
            <a:normAutofit fontScale="90000"/>
          </a:bodyPr>
          <a:lstStyle/>
          <a:p>
            <a:r>
              <a:rPr lang="ko-KR" altLang="en-US" b="1" dirty="0" smtClean="0"/>
              <a:t>백혈구세포와 질병방어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3429024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>
                <a:solidFill>
                  <a:srgbClr val="FF0000"/>
                </a:solidFill>
              </a:rPr>
              <a:t>백혈구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백혈구세포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95021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 배설물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독소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손상되거나 비정상적인 세포를 제거하는 역할을 한다</a:t>
            </a:r>
            <a:r>
              <a:rPr lang="en-US" altLang="ko-KR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혈액 </a:t>
            </a:r>
            <a:r>
              <a:rPr lang="en-US" altLang="ko-KR" sz="2400" dirty="0" smtClean="0"/>
              <a:t>1ml</a:t>
            </a:r>
            <a:r>
              <a:rPr lang="ko-KR" altLang="en-US" sz="2400" dirty="0" smtClean="0"/>
              <a:t>당 </a:t>
            </a:r>
            <a:r>
              <a:rPr lang="en-US" altLang="ko-KR" sz="2400" dirty="0" smtClean="0"/>
              <a:t>4000~10000 </a:t>
            </a:r>
            <a:r>
              <a:rPr lang="ko-KR" altLang="en-US" sz="2400" dirty="0" smtClean="0"/>
              <a:t>개 정도 포함되어 있으며 몸이 세균에 반응 할 때 백혈구의 세포 수가 증가하기 때문에  백혈구 세포의 수는 감염의 지표로서 흔히 사용 되어왔다</a:t>
            </a:r>
            <a:r>
              <a:rPr lang="en-US" altLang="ko-KR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적색골수에서 생성되며 자유롭게 이동한다</a:t>
            </a:r>
            <a:r>
              <a:rPr lang="en-US" altLang="ko-KR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혈관벽을 쉽게 통과할 수 있기 때문에 감염부위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손상조직 부위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염증 부위로</a:t>
            </a:r>
            <a:r>
              <a:rPr lang="en-US" altLang="ko-KR" sz="2400" dirty="0"/>
              <a:t> </a:t>
            </a:r>
            <a:r>
              <a:rPr lang="ko-KR" altLang="en-US" sz="2400" dirty="0" smtClean="0">
                <a:hlinkClick r:id="rId2" action="ppaction://hlinksldjump"/>
              </a:rPr>
              <a:t>이</a:t>
            </a:r>
            <a:r>
              <a:rPr lang="ko-KR" altLang="en-US" sz="2400" dirty="0">
                <a:hlinkClick r:id="rId2" action="ppaction://hlinksldjump"/>
              </a:rPr>
              <a:t>동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세균 침입 또는 손상세포에 의해서 방출된 화학 물질들이 손상조직이나 감염 부위</a:t>
            </a:r>
            <a:endParaRPr lang="en-US" altLang="ko-KR" sz="2400" dirty="0" smtClean="0"/>
          </a:p>
          <a:p>
            <a:r>
              <a:rPr lang="ko-KR" altLang="en-US" sz="2400" dirty="0" err="1" smtClean="0"/>
              <a:t>로</a:t>
            </a:r>
            <a:r>
              <a:rPr lang="ko-KR" altLang="en-US" sz="2400" dirty="0" smtClean="0"/>
              <a:t> 백혈구세포가 모이도록 유인한다</a:t>
            </a:r>
            <a:r>
              <a:rPr lang="en-US" altLang="ko-KR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일부 백혈구세포들은 </a:t>
            </a:r>
            <a:r>
              <a:rPr lang="ko-KR" altLang="en-US" sz="2400" dirty="0" smtClean="0">
                <a:hlinkClick r:id="rId3" action="ppaction://hlinksldjump"/>
              </a:rPr>
              <a:t>포식작용</a:t>
            </a:r>
            <a:r>
              <a:rPr lang="ko-KR" altLang="en-US" sz="2400" dirty="0" smtClean="0"/>
              <a:t>에 의해 침입자를 잡아먹는다</a:t>
            </a:r>
            <a:r>
              <a:rPr lang="en-US" altLang="ko-KR" sz="2400" dirty="0" smtClean="0"/>
              <a:t>. </a:t>
            </a:r>
            <a:endParaRPr lang="ko-KR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1.3.bmp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71480"/>
            <a:ext cx="4857784" cy="51761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57818" y="1643050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3074" name="Picture 2" descr="http://kinimage.naver.net/storage/upload/2006/08/18/myrock99_1154747368.jpg?type=w6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7132" y="857232"/>
            <a:ext cx="3906868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072066" y="3286125"/>
            <a:ext cx="385765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우리 몸에 감염이 일어나면 감염이 일어난 부위에서 </a:t>
            </a:r>
            <a:r>
              <a:rPr lang="ko-KR" altLang="en-US" sz="1600" dirty="0" smtClean="0"/>
              <a:t>화학물질이 분비됩니다</a:t>
            </a:r>
            <a:r>
              <a:rPr lang="en-US" altLang="ko-KR" sz="1600" dirty="0" smtClean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4942" y="464344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5143504" y="3929066"/>
            <a:ext cx="3786214" cy="10715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그리고 이 신호는 근처 가장 가까이의 모세혈관까지 도달하게 </a:t>
            </a:r>
            <a:r>
              <a:rPr lang="ko-KR" altLang="en-US" sz="1600" dirty="0" smtClean="0">
                <a:solidFill>
                  <a:schemeClr val="tx1"/>
                </a:solidFill>
              </a:rPr>
              <a:t>되고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r>
              <a:rPr lang="ko-KR" altLang="en-US" sz="1600" dirty="0" smtClean="0">
                <a:solidFill>
                  <a:schemeClr val="tx1"/>
                </a:solidFill>
              </a:rPr>
              <a:t>이 때 신호를 받은 혈관벽을 이루는 세포가 수축을 하게 됩니다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143504" y="5072074"/>
            <a:ext cx="3714776" cy="1000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그러면 </a:t>
            </a:r>
            <a:r>
              <a:rPr lang="ko-KR" altLang="en-US" dirty="0">
                <a:solidFill>
                  <a:schemeClr val="tx1"/>
                </a:solidFill>
              </a:rPr>
              <a:t>자연스럽게 혈관벽에 틈이 생기고 이 틈을 백혈구가 비집고 들어갑니다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  <a:p>
            <a:pPr algn="ctr"/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Bacteria-cells-chas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65235" cy="65722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그림 154" descr="중성구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37112"/>
            <a:ext cx="1924577" cy="1512168"/>
          </a:xfrm>
          <a:prstGeom prst="rect">
            <a:avLst/>
          </a:prstGeom>
          <a:effectLst>
            <a:outerShdw blurRad="1270000" dir="10800000" sx="98000" sy="98000" algn="ctr" rotWithShape="0">
              <a:srgbClr val="FF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57224" y="214290"/>
            <a:ext cx="5786478" cy="523220"/>
          </a:xfrm>
          <a:prstGeom prst="rect">
            <a:avLst/>
          </a:prstGeom>
          <a:noFill/>
          <a:ln w="79375">
            <a:gradFill flip="none" rotWithShape="1">
              <a:gsLst>
                <a:gs pos="0">
                  <a:srgbClr val="FC9FCB"/>
                </a:gs>
                <a:gs pos="8000">
                  <a:srgbClr val="FC9FCB"/>
                </a:gs>
                <a:gs pos="13000">
                  <a:srgbClr val="F8B049"/>
                </a:gs>
                <a:gs pos="22000">
                  <a:srgbClr val="FFFF00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2700000" scaled="1"/>
              <a:tileRect/>
            </a:gradFill>
          </a:ln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백혈구의 종류와 기능</a:t>
            </a:r>
            <a:endParaRPr lang="ko-KR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71538" y="1643050"/>
            <a:ext cx="1571636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/>
              <a:t>백혈구</a:t>
            </a:r>
            <a:endParaRPr lang="ko-KR" altLang="en-US" sz="2400" dirty="0"/>
          </a:p>
        </p:txBody>
      </p:sp>
      <p:sp>
        <p:nvSpPr>
          <p:cNvPr id="7" name="직사각형 6"/>
          <p:cNvSpPr/>
          <p:nvPr/>
        </p:nvSpPr>
        <p:spPr>
          <a:xfrm>
            <a:off x="3071801" y="1357298"/>
            <a:ext cx="1345669" cy="4038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과립백혈구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71801" y="2143116"/>
            <a:ext cx="1345669" cy="4038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무과립백혈구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857752" y="1071546"/>
            <a:ext cx="2018504" cy="2692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중성구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en-US" altLang="ko-KR" dirty="0" err="1" smtClean="0">
                <a:solidFill>
                  <a:schemeClr val="tx1"/>
                </a:solidFill>
              </a:rPr>
              <a:t>neutrophil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4857752" y="1428736"/>
            <a:ext cx="2018503" cy="269222"/>
          </a:xfrm>
          <a:prstGeom prst="roundRect">
            <a:avLst>
              <a:gd name="adj" fmla="val 11378"/>
            </a:avLst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호산</a:t>
            </a:r>
            <a:r>
              <a:rPr lang="ko-KR" altLang="en-US" dirty="0" err="1">
                <a:solidFill>
                  <a:schemeClr val="tx1"/>
                </a:solidFill>
              </a:rPr>
              <a:t>구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en-US" altLang="ko-KR" dirty="0" err="1" smtClean="0">
                <a:solidFill>
                  <a:schemeClr val="tx1"/>
                </a:solidFill>
              </a:rPr>
              <a:t>eosinophil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857752" y="1785926"/>
            <a:ext cx="2018504" cy="2692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호염기</a:t>
            </a:r>
            <a:r>
              <a:rPr lang="ko-KR" altLang="en-US" dirty="0" err="1">
                <a:solidFill>
                  <a:schemeClr val="tx1"/>
                </a:solidFill>
              </a:rPr>
              <a:t>구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en-US" altLang="ko-KR" dirty="0" err="1" smtClean="0">
                <a:solidFill>
                  <a:schemeClr val="tx1"/>
                </a:solidFill>
              </a:rPr>
              <a:t>basophil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직선 연결선 14"/>
          <p:cNvCxnSpPr>
            <a:stCxn id="6" idx="3"/>
            <a:endCxn id="6" idx="3"/>
          </p:cNvCxnSpPr>
          <p:nvPr/>
        </p:nvCxnSpPr>
        <p:spPr>
          <a:xfrm>
            <a:off x="2643174" y="1873883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>
            <a:stCxn id="6" idx="3"/>
            <a:endCxn id="6" idx="3"/>
          </p:cNvCxnSpPr>
          <p:nvPr/>
        </p:nvCxnSpPr>
        <p:spPr>
          <a:xfrm>
            <a:off x="2643174" y="1873883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>
            <a:off x="2463785" y="1964521"/>
            <a:ext cx="643736" cy="7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2786050" y="2285992"/>
            <a:ext cx="214314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2786050" y="1643050"/>
            <a:ext cx="214314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>
            <a:stCxn id="7" idx="3"/>
            <a:endCxn id="7" idx="3"/>
          </p:cNvCxnSpPr>
          <p:nvPr/>
        </p:nvCxnSpPr>
        <p:spPr>
          <a:xfrm>
            <a:off x="4417470" y="155921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>
            <a:stCxn id="7" idx="3"/>
            <a:endCxn id="7" idx="3"/>
          </p:cNvCxnSpPr>
          <p:nvPr/>
        </p:nvCxnSpPr>
        <p:spPr>
          <a:xfrm>
            <a:off x="4417470" y="155921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97"/>
          <p:cNvCxnSpPr/>
          <p:nvPr/>
        </p:nvCxnSpPr>
        <p:spPr>
          <a:xfrm rot="10800000" flipV="1">
            <a:off x="4857752" y="2285992"/>
            <a:ext cx="1588" cy="428628"/>
          </a:xfrm>
          <a:prstGeom prst="bentConnector3">
            <a:avLst>
              <a:gd name="adj1" fmla="val 1439546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꺾인 연결선 112"/>
          <p:cNvCxnSpPr>
            <a:stCxn id="9" idx="1"/>
            <a:endCxn id="11" idx="1"/>
          </p:cNvCxnSpPr>
          <p:nvPr/>
        </p:nvCxnSpPr>
        <p:spPr>
          <a:xfrm rot="10800000" flipV="1">
            <a:off x="4857752" y="1206157"/>
            <a:ext cx="12700" cy="714380"/>
          </a:xfrm>
          <a:prstGeom prst="bentConnector3">
            <a:avLst>
              <a:gd name="adj1" fmla="val 180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>
            <a:stCxn id="10" idx="1"/>
          </p:cNvCxnSpPr>
          <p:nvPr/>
        </p:nvCxnSpPr>
        <p:spPr>
          <a:xfrm flipH="1">
            <a:off x="4643444" y="1563347"/>
            <a:ext cx="214308" cy="82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모서리가 둥근 직사각형 128"/>
          <p:cNvSpPr/>
          <p:nvPr/>
        </p:nvSpPr>
        <p:spPr>
          <a:xfrm>
            <a:off x="4857752" y="2143116"/>
            <a:ext cx="2018504" cy="26922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단핵구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en-US" altLang="ko-KR" dirty="0" err="1" smtClean="0">
                <a:solidFill>
                  <a:schemeClr val="tx1"/>
                </a:solidFill>
              </a:rPr>
              <a:t>monocyte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857752" y="2571744"/>
            <a:ext cx="2018504" cy="26922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림프</a:t>
            </a:r>
            <a:r>
              <a:rPr lang="ko-KR" altLang="en-US" dirty="0">
                <a:solidFill>
                  <a:schemeClr val="tx1"/>
                </a:solidFill>
              </a:rPr>
              <a:t>구</a:t>
            </a:r>
            <a:r>
              <a:rPr lang="en-US" altLang="ko-KR" dirty="0" smtClean="0">
                <a:solidFill>
                  <a:schemeClr val="tx1"/>
                </a:solidFill>
              </a:rPr>
              <a:t>(lymphocyte)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14348" y="3506708"/>
            <a:ext cx="5857916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39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과립백혈구</a:t>
            </a:r>
            <a:endParaRPr lang="ko-KR" altLang="en-US" sz="2800" dirty="0"/>
          </a:p>
        </p:txBody>
      </p:sp>
      <p:sp>
        <p:nvSpPr>
          <p:cNvPr id="152" name="TextBox 151"/>
          <p:cNvSpPr txBox="1"/>
          <p:nvPr/>
        </p:nvSpPr>
        <p:spPr>
          <a:xfrm>
            <a:off x="0" y="3140968"/>
            <a:ext cx="680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과립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박테리아와 같은 침입 병균을 파괴하는 화학물질이 들어있는 주머니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3" name="TextBox 152"/>
          <p:cNvSpPr txBox="1"/>
          <p:nvPr/>
        </p:nvSpPr>
        <p:spPr>
          <a:xfrm>
            <a:off x="2071670" y="4221088"/>
            <a:ext cx="7072330" cy="30162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2800" dirty="0" err="1" smtClean="0"/>
              <a:t>중성구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(</a:t>
            </a:r>
            <a:r>
              <a:rPr lang="en-US" altLang="ko-KR" sz="2800" dirty="0" err="1" smtClean="0"/>
              <a:t>neutrophil</a:t>
            </a:r>
            <a:r>
              <a:rPr lang="en-US" altLang="ko-KR" sz="2800" dirty="0" smtClean="0"/>
              <a:t>) : </a:t>
            </a:r>
            <a:r>
              <a:rPr lang="ko-KR" altLang="en-US" dirty="0" smtClean="0"/>
              <a:t>산성의 붉은 색소와 염기성의 청색 색소에 모두 염색되지 않음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다엽핵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세포수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(3,000~7,000), </a:t>
            </a:r>
            <a:r>
              <a:rPr lang="ko-KR" altLang="en-US" dirty="0" smtClean="0"/>
              <a:t>수명</a:t>
            </a:r>
            <a:r>
              <a:rPr lang="en-US" altLang="ko-KR" dirty="0" smtClean="0"/>
              <a:t>(6~72</a:t>
            </a:r>
            <a:r>
              <a:rPr lang="ko-KR" altLang="en-US" dirty="0" smtClean="0"/>
              <a:t>시간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포식세포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 백혈구 세포 중에서 수가 가장 많다</a:t>
            </a:r>
            <a:r>
              <a:rPr lang="en-US" altLang="ko-KR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400" dirty="0"/>
              <a:t> </a:t>
            </a:r>
            <a:r>
              <a:rPr lang="ko-KR" altLang="en-US" sz="2400" dirty="0" err="1" smtClean="0"/>
              <a:t>다른형태의</a:t>
            </a:r>
            <a:r>
              <a:rPr lang="ko-KR" altLang="en-US" sz="2400" dirty="0" smtClean="0"/>
              <a:t> 백혈구세포들보다 먼저 감염부위에 도착한다</a:t>
            </a:r>
            <a:r>
              <a:rPr lang="en-US" altLang="ko-KR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 포식작용</a:t>
            </a:r>
            <a:r>
              <a:rPr lang="en-US" altLang="ko-KR" sz="2400" dirty="0" smtClean="0"/>
              <a:t> -&gt; </a:t>
            </a:r>
            <a:r>
              <a:rPr lang="ko-KR" altLang="en-US" sz="2400" dirty="0" smtClean="0"/>
              <a:t>감염확산억제</a:t>
            </a: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약 </a:t>
            </a:r>
            <a:r>
              <a:rPr lang="en-US" altLang="ko-KR" sz="2400" dirty="0" smtClean="0"/>
              <a:t>12</a:t>
            </a:r>
            <a:r>
              <a:rPr lang="ko-KR" altLang="en-US" sz="2400" dirty="0" smtClean="0"/>
              <a:t>개 세포 포식 </a:t>
            </a:r>
            <a:r>
              <a:rPr lang="en-US" altLang="ko-KR" sz="2400" dirty="0" smtClean="0"/>
              <a:t>-</a:t>
            </a:r>
            <a:r>
              <a:rPr lang="ko-KR" altLang="en-US" sz="2400" dirty="0" smtClean="0"/>
              <a:t> 화학물질분비 </a:t>
            </a:r>
            <a:r>
              <a:rPr lang="en-US" altLang="ko-KR" sz="2400" dirty="0" smtClean="0"/>
              <a:t>- </a:t>
            </a:r>
            <a:r>
              <a:rPr lang="ko-KR" altLang="en-US" sz="2400" dirty="0" err="1" smtClean="0"/>
              <a:t>더많은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중성구</a:t>
            </a:r>
            <a:r>
              <a:rPr lang="ko-KR" altLang="en-US" sz="2400" dirty="0" smtClean="0"/>
              <a:t> 유인</a:t>
            </a: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 세균과 함께 죽은 후 노란 고름 형성</a:t>
            </a:r>
            <a:endParaRPr lang="en-US" altLang="ko-KR" sz="2400" dirty="0" smtClean="0"/>
          </a:p>
          <a:p>
            <a:endParaRPr lang="ko-KR" altLang="en-US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8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8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00" decel="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9" grpId="0" animBg="1"/>
      <p:bldP spid="130" grpId="0" animBg="1"/>
      <p:bldP spid="147" grpId="0" animBg="1"/>
      <p:bldP spid="152" grpId="0"/>
      <p:bldP spid="1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28794" y="260648"/>
            <a:ext cx="7215206" cy="3016210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3600" dirty="0" err="1" smtClean="0"/>
              <a:t>호산</a:t>
            </a:r>
            <a:r>
              <a:rPr lang="ko-KR" altLang="en-US" sz="3600" dirty="0" err="1"/>
              <a:t>구</a:t>
            </a:r>
            <a:r>
              <a:rPr lang="en-US" altLang="ko-KR" sz="3600" dirty="0" smtClean="0"/>
              <a:t>(</a:t>
            </a:r>
            <a:r>
              <a:rPr lang="en-US" altLang="ko-KR" sz="3600" dirty="0" err="1" smtClean="0"/>
              <a:t>eosinophil</a:t>
            </a:r>
            <a:r>
              <a:rPr lang="en-US" altLang="ko-KR" sz="3600" dirty="0" smtClean="0"/>
              <a:t>)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분홍색으로 염색 </a:t>
            </a:r>
            <a:r>
              <a:rPr lang="en-US" altLang="ko-KR" sz="2600" dirty="0" smtClean="0"/>
              <a:t>, </a:t>
            </a:r>
            <a:r>
              <a:rPr lang="ko-KR" altLang="en-US" sz="2600" dirty="0" err="1" smtClean="0"/>
              <a:t>이엽핵</a:t>
            </a:r>
            <a:r>
              <a:rPr lang="ko-KR" altLang="en-US" sz="2600" dirty="0" smtClean="0"/>
              <a:t> </a:t>
            </a:r>
            <a:r>
              <a:rPr lang="en-US" altLang="ko-KR" sz="2600" dirty="0" smtClean="0"/>
              <a:t>, </a:t>
            </a:r>
            <a:r>
              <a:rPr lang="ko-KR" altLang="en-US" sz="2600" dirty="0" err="1" smtClean="0"/>
              <a:t>세포수</a:t>
            </a:r>
            <a:r>
              <a:rPr lang="en-US" altLang="ko-KR" sz="2600" dirty="0" smtClean="0"/>
              <a:t>(100~400), </a:t>
            </a:r>
            <a:r>
              <a:rPr lang="ko-KR" altLang="en-US" sz="2600" dirty="0" smtClean="0"/>
              <a:t>수명</a:t>
            </a:r>
            <a:r>
              <a:rPr lang="en-US" altLang="ko-KR" sz="2600" dirty="0" smtClean="0"/>
              <a:t>(8~12</a:t>
            </a:r>
            <a:r>
              <a:rPr lang="ko-KR" altLang="en-US" sz="2600" dirty="0" smtClean="0"/>
              <a:t>시간</a:t>
            </a:r>
            <a:r>
              <a:rPr lang="en-US" altLang="ko-KR" sz="2600" dirty="0" smtClean="0"/>
              <a:t>), </a:t>
            </a:r>
            <a:r>
              <a:rPr lang="ko-KR" altLang="en-US" sz="2600" dirty="0" smtClean="0"/>
              <a:t>포식세포</a:t>
            </a:r>
            <a:endParaRPr lang="en-US" altLang="ko-KR" sz="2600" dirty="0" smtClean="0"/>
          </a:p>
          <a:p>
            <a:pPr>
              <a:buFont typeface="Arial" pitchFamily="34" charset="0"/>
              <a:buChar char="•"/>
            </a:pPr>
            <a:endParaRPr lang="en-US" altLang="ko-KR" sz="2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600" dirty="0" smtClean="0"/>
              <a:t> 기생충에 대한 신체방어에 필요한 물질을 가지고 있다</a:t>
            </a:r>
            <a:r>
              <a:rPr lang="en-US" altLang="ko-KR" sz="2600" dirty="0" smtClean="0"/>
              <a:t>.</a:t>
            </a:r>
            <a:endParaRPr lang="en-US" altLang="ko-KR" sz="2600" dirty="0"/>
          </a:p>
          <a:p>
            <a:pPr>
              <a:buFont typeface="Arial" pitchFamily="34" charset="0"/>
              <a:buChar char="•"/>
            </a:pPr>
            <a:r>
              <a:rPr lang="ko-KR" altLang="en-US" sz="2600" dirty="0" smtClean="0"/>
              <a:t>알레르기 반응 약화</a:t>
            </a:r>
            <a:r>
              <a:rPr lang="en-US" altLang="ko-KR" sz="2600" dirty="0" smtClean="0"/>
              <a:t>(</a:t>
            </a:r>
            <a:r>
              <a:rPr lang="ko-KR" altLang="en-US" sz="2600" dirty="0" smtClean="0"/>
              <a:t>항원</a:t>
            </a:r>
            <a:r>
              <a:rPr lang="en-US" altLang="ko-KR" sz="2600" dirty="0" smtClean="0"/>
              <a:t>-</a:t>
            </a:r>
            <a:r>
              <a:rPr lang="ko-KR" altLang="en-US" sz="2600" dirty="0" smtClean="0"/>
              <a:t>항체복합체를 포식하고 염증을 일으키는 화학물질을 불활성화 시킴으로써</a:t>
            </a:r>
            <a:r>
              <a:rPr lang="en-US" altLang="ko-KR" sz="2600" dirty="0" smtClean="0"/>
              <a:t>)</a:t>
            </a:r>
          </a:p>
          <a:p>
            <a:endParaRPr lang="en-US" altLang="ko-KR" sz="2400" dirty="0" smtClean="0"/>
          </a:p>
        </p:txBody>
      </p:sp>
      <p:pic>
        <p:nvPicPr>
          <p:cNvPr id="7" name="그림 6" descr="호산구 그림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500042"/>
            <a:ext cx="1284850" cy="1214446"/>
          </a:xfrm>
          <a:prstGeom prst="rect">
            <a:avLst/>
          </a:prstGeom>
          <a:effectLst>
            <a:outerShdw blurRad="1270000" dir="10800000" algn="ctr" rotWithShape="0">
              <a:srgbClr val="FF99CC"/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79712" y="3068960"/>
            <a:ext cx="7164288" cy="3354765"/>
          </a:xfrm>
          <a:prstGeom prst="rect">
            <a:avLst/>
          </a:prstGeom>
          <a:solidFill>
            <a:srgbClr val="CC00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3600" dirty="0" err="1" smtClean="0"/>
              <a:t>호염기구</a:t>
            </a:r>
            <a:r>
              <a:rPr lang="en-US" altLang="ko-KR" sz="3600" dirty="0" smtClean="0"/>
              <a:t>(</a:t>
            </a:r>
            <a:r>
              <a:rPr lang="en-US" altLang="ko-KR" sz="3600" dirty="0" err="1" smtClean="0"/>
              <a:t>basophil</a:t>
            </a:r>
            <a:r>
              <a:rPr lang="en-US" altLang="ko-KR" sz="3600" dirty="0" smtClean="0"/>
              <a:t>): </a:t>
            </a:r>
            <a:r>
              <a:rPr lang="ko-KR" altLang="en-US" sz="2800" dirty="0" smtClean="0"/>
              <a:t>자주색으</a:t>
            </a:r>
            <a:r>
              <a:rPr lang="ko-KR" altLang="en-US" sz="2800" dirty="0"/>
              <a:t>로 </a:t>
            </a:r>
            <a:r>
              <a:rPr lang="ko-KR" altLang="en-US" sz="2800" dirty="0" smtClean="0"/>
              <a:t>염색 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이엽핵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세포수</a:t>
            </a:r>
            <a:r>
              <a:rPr lang="en-US" altLang="ko-KR" sz="2800" dirty="0" smtClean="0"/>
              <a:t>(20~50), </a:t>
            </a:r>
            <a:r>
              <a:rPr lang="ko-KR" altLang="en-US" sz="2800" dirty="0" smtClean="0"/>
              <a:t>수명</a:t>
            </a:r>
            <a:r>
              <a:rPr lang="en-US" altLang="ko-KR" sz="2800" dirty="0" smtClean="0"/>
              <a:t>(3~72</a:t>
            </a:r>
            <a:r>
              <a:rPr lang="ko-KR" altLang="en-US" sz="2800" dirty="0" smtClean="0"/>
              <a:t>시간</a:t>
            </a:r>
            <a:r>
              <a:rPr lang="en-US" altLang="ko-KR" sz="2800" dirty="0" smtClean="0"/>
              <a:t>)</a:t>
            </a:r>
            <a:endParaRPr lang="en-US" altLang="ko-KR" sz="2800" dirty="0"/>
          </a:p>
          <a:p>
            <a:pPr>
              <a:buFont typeface="Arial" pitchFamily="34" charset="0"/>
              <a:buChar char="•"/>
            </a:pPr>
            <a:endParaRPr lang="en-US" altLang="ko-KR" sz="2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3200" dirty="0" smtClean="0"/>
              <a:t> 히스타민 방출</a:t>
            </a:r>
            <a:r>
              <a:rPr lang="en-US" altLang="ko-KR" sz="3200" dirty="0" smtClean="0"/>
              <a:t>( </a:t>
            </a:r>
            <a:r>
              <a:rPr lang="ko-KR" altLang="en-US" sz="3200" dirty="0" smtClean="0"/>
              <a:t>감염부위로 다른 백혈구 세포들을 </a:t>
            </a:r>
            <a:r>
              <a:rPr lang="ko-KR" altLang="en-US" sz="3200" dirty="0" err="1" smtClean="0"/>
              <a:t>끌여들여서</a:t>
            </a:r>
            <a:r>
              <a:rPr lang="ko-KR" altLang="en-US" sz="3200" dirty="0" smtClean="0"/>
              <a:t> 혈관  의 팽창을 유도</a:t>
            </a:r>
            <a:r>
              <a:rPr lang="en-US" altLang="ko-KR" sz="32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3200" dirty="0" smtClean="0"/>
              <a:t> </a:t>
            </a:r>
            <a:r>
              <a:rPr lang="ko-KR" altLang="en-US" sz="3200" dirty="0" smtClean="0"/>
              <a:t>일부 알레르기 반응에 관여</a:t>
            </a:r>
            <a:endParaRPr lang="en-US" altLang="ko-KR" sz="3200" dirty="0" smtClean="0"/>
          </a:p>
          <a:p>
            <a:pPr>
              <a:buFont typeface="Arial" pitchFamily="34" charset="0"/>
              <a:buChar char="•"/>
            </a:pPr>
            <a:endParaRPr lang="en-US" altLang="ko-KR" sz="3200" dirty="0" smtClean="0"/>
          </a:p>
        </p:txBody>
      </p:sp>
      <p:pic>
        <p:nvPicPr>
          <p:cNvPr id="9" name="그림 8" descr="2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643182"/>
            <a:ext cx="1214446" cy="1091464"/>
          </a:xfrm>
          <a:prstGeom prst="rect">
            <a:avLst/>
          </a:prstGeom>
          <a:effectLst>
            <a:outerShdw blurRad="1270000" dist="50800" dir="10800000" algn="ctr" rotWithShape="0">
              <a:srgbClr val="800080"/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658993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39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3200" dirty="0" err="1" smtClean="0"/>
              <a:t>무과립백혈구</a:t>
            </a:r>
            <a:endParaRPr lang="ko-KR" altLang="en-US" sz="3200" dirty="0"/>
          </a:p>
        </p:txBody>
      </p:sp>
      <p:pic>
        <p:nvPicPr>
          <p:cNvPr id="5" name="그림 4" descr="단핵구 그림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1559990" cy="1733322"/>
          </a:xfrm>
          <a:prstGeom prst="rect">
            <a:avLst/>
          </a:prstGeom>
          <a:effectLst>
            <a:outerShdw blurRad="50800" dist="38100" dir="18900000" sx="106000" sy="106000" algn="b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1124744"/>
            <a:ext cx="692945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-</a:t>
            </a:r>
            <a:r>
              <a:rPr lang="ko-KR" altLang="en-US" sz="3200" dirty="0" err="1" smtClean="0"/>
              <a:t>단핵구</a:t>
            </a:r>
            <a:r>
              <a:rPr lang="en-US" altLang="ko-KR" sz="3200" dirty="0" smtClean="0"/>
              <a:t>(</a:t>
            </a:r>
            <a:r>
              <a:rPr lang="en-US" altLang="ko-KR" sz="3200" dirty="0" err="1" smtClean="0"/>
              <a:t>monocyte</a:t>
            </a:r>
            <a:r>
              <a:rPr lang="en-US" altLang="ko-KR" sz="3200" dirty="0" smtClean="0"/>
              <a:t>):</a:t>
            </a:r>
            <a:r>
              <a:rPr lang="ko-KR" altLang="en-US" sz="2400" dirty="0" smtClean="0"/>
              <a:t>과립이 없는 회청색 세포질</a:t>
            </a:r>
            <a:r>
              <a:rPr lang="en-US" altLang="ko-KR" sz="2400" dirty="0" smtClean="0"/>
              <a:t>, U</a:t>
            </a:r>
            <a:r>
              <a:rPr lang="ko-KR" altLang="en-US" sz="2400" dirty="0" smtClean="0"/>
              <a:t>모양의 핵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세포수</a:t>
            </a:r>
            <a:r>
              <a:rPr lang="en-US" altLang="ko-KR" sz="2400" dirty="0" smtClean="0"/>
              <a:t>(100~700), </a:t>
            </a:r>
            <a:r>
              <a:rPr lang="ko-KR" altLang="en-US" sz="2400" dirty="0" smtClean="0"/>
              <a:t>수명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수개월</a:t>
            </a:r>
            <a:r>
              <a:rPr lang="en-US" altLang="ko-KR" sz="2400" dirty="0" smtClean="0"/>
              <a:t>), </a:t>
            </a:r>
            <a:r>
              <a:rPr lang="ko-KR" altLang="en-US" sz="2400" dirty="0" smtClean="0"/>
              <a:t>포식세포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고형성분 중에서 가장 크다</a:t>
            </a:r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조직으</a:t>
            </a:r>
            <a:r>
              <a:rPr lang="ko-KR" altLang="en-US" sz="2800" dirty="0"/>
              <a:t>로 </a:t>
            </a:r>
            <a:r>
              <a:rPr lang="ko-KR" altLang="en-US" sz="2800" dirty="0" smtClean="0"/>
              <a:t>들어간 후 포식세포로 성장</a:t>
            </a:r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800" dirty="0" err="1" smtClean="0"/>
              <a:t>큰포식세포로</a:t>
            </a:r>
            <a:r>
              <a:rPr lang="ko-KR" altLang="en-US" sz="2800" dirty="0" smtClean="0"/>
              <a:t> 분화된 후 세균</a:t>
            </a:r>
            <a:r>
              <a:rPr lang="en-US" altLang="ko-KR" sz="2800" dirty="0" smtClean="0"/>
              <a:t>,</a:t>
            </a:r>
            <a:r>
              <a:rPr lang="ko-KR" altLang="en-US" sz="2800" dirty="0" err="1" smtClean="0"/>
              <a:t>죽은세포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포식세포에 의해 분해된 세포의 일부분 포식</a:t>
            </a:r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800" b="1" dirty="0" smtClean="0"/>
              <a:t>림프구</a:t>
            </a:r>
            <a:r>
              <a:rPr lang="en-US" altLang="ko-KR" sz="2800" b="1" dirty="0" smtClean="0"/>
              <a:t>(lymphocyte): </a:t>
            </a:r>
            <a:r>
              <a:rPr lang="ko-KR" altLang="en-US" sz="2800" dirty="0" smtClean="0"/>
              <a:t>세포의 대부분을 차지하는 </a:t>
            </a:r>
            <a:r>
              <a:rPr lang="ko-KR" altLang="en-US" sz="2800" dirty="0" err="1" smtClean="0"/>
              <a:t>둥근핵</a:t>
            </a:r>
            <a:r>
              <a:rPr lang="en-US" altLang="ko-KR" sz="2800" dirty="0" smtClean="0"/>
              <a:t>,  </a:t>
            </a:r>
            <a:r>
              <a:rPr lang="ko-KR" altLang="en-US" sz="2800" dirty="0" err="1" smtClean="0"/>
              <a:t>세포수</a:t>
            </a:r>
            <a:r>
              <a:rPr lang="en-US" altLang="ko-KR" sz="2800" dirty="0" smtClean="0"/>
              <a:t>(1,500~3,000)</a:t>
            </a:r>
            <a:r>
              <a:rPr lang="ko-KR" altLang="en-US" sz="2800" dirty="0" smtClean="0"/>
              <a:t>개</a:t>
            </a:r>
            <a:r>
              <a:rPr lang="en-US" altLang="ko-KR" sz="2800" dirty="0" smtClean="0"/>
              <a:t>,</a:t>
            </a:r>
            <a:r>
              <a:rPr lang="ko-KR" altLang="en-US" sz="2800" dirty="0" smtClean="0"/>
              <a:t> 수명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수년</a:t>
            </a:r>
            <a:r>
              <a:rPr lang="en-US" altLang="ko-KR" sz="2800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en-US" altLang="ko-KR" sz="2800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1907704" y="404664"/>
            <a:ext cx="1368152" cy="576064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907704" y="3356992"/>
            <a:ext cx="1368152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 descr="fgfgf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50786"/>
            <a:ext cx="1742444" cy="1790182"/>
          </a:xfrm>
          <a:prstGeom prst="rect">
            <a:avLst/>
          </a:prstGeom>
          <a:effectLst>
            <a:outerShdw blurRad="50800" dist="38100" dir="18900000" sx="106000" sy="106000" algn="bl" rotWithShape="0">
              <a:prstClr val="black">
                <a:alpha val="40000"/>
              </a:prstClr>
            </a:outerShdw>
          </a:effectLst>
        </p:spPr>
      </p:pic>
      <p:sp>
        <p:nvSpPr>
          <p:cNvPr id="8" name="직사각형 7"/>
          <p:cNvSpPr/>
          <p:nvPr/>
        </p:nvSpPr>
        <p:spPr>
          <a:xfrm>
            <a:off x="1907704" y="0"/>
            <a:ext cx="72362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2800" dirty="0" smtClean="0"/>
          </a:p>
          <a:p>
            <a:r>
              <a:rPr lang="en-US" altLang="ko-KR" sz="2800" dirty="0" smtClean="0"/>
              <a:t>B</a:t>
            </a:r>
            <a:r>
              <a:rPr lang="ko-KR" altLang="en-US" sz="2800" dirty="0" smtClean="0"/>
              <a:t>림프구</a:t>
            </a:r>
            <a:endParaRPr lang="en-US" altLang="ko-KR" sz="2800" dirty="0" smtClean="0"/>
          </a:p>
          <a:p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혈장세포로 분화된 후 항원이 몸을 </a:t>
            </a:r>
            <a:r>
              <a:rPr lang="ko-KR" altLang="en-US" sz="2800" dirty="0" err="1" smtClean="0"/>
              <a:t>헤치지못하게</a:t>
            </a:r>
            <a:r>
              <a:rPr lang="ko-KR" altLang="en-US" sz="2800" dirty="0" smtClean="0"/>
              <a:t> 막아 주는 항체를 생성한다</a:t>
            </a:r>
            <a:r>
              <a:rPr lang="en-US" altLang="ko-KR" sz="2800" dirty="0" smtClean="0"/>
              <a:t>.</a:t>
            </a:r>
          </a:p>
          <a:p>
            <a:r>
              <a:rPr lang="en-US" altLang="ko-KR" sz="2800" dirty="0" smtClean="0"/>
              <a:t>(*</a:t>
            </a:r>
            <a:r>
              <a:rPr lang="ko-KR" altLang="en-US" sz="2800" dirty="0" smtClean="0"/>
              <a:t>항체란 침입 세균 또는 다른 바깥세포 표면에 있는 항원이라고 불리는 특수한 분자를 인식하는 단백질이다</a:t>
            </a:r>
            <a:r>
              <a:rPr lang="en-US" altLang="ko-KR" sz="2800" dirty="0" smtClean="0"/>
              <a:t>) 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T</a:t>
            </a:r>
            <a:r>
              <a:rPr lang="ko-KR" altLang="en-US" sz="2800" dirty="0" smtClean="0"/>
              <a:t>림프구</a:t>
            </a:r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신체방어 기전을 담당하는 특수 백혈구세포이다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 주로 </a:t>
            </a:r>
            <a:r>
              <a:rPr lang="ko-KR" altLang="en-US" sz="2800" dirty="0" err="1" smtClean="0"/>
              <a:t>세포성</a:t>
            </a:r>
            <a:r>
              <a:rPr lang="ko-KR" altLang="en-US" sz="2800" dirty="0" smtClean="0"/>
              <a:t> 면역에 관여하며 면역 기능이나 알레르기와 관련이 있다</a:t>
            </a:r>
            <a:r>
              <a:rPr lang="en-US" altLang="ko-KR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림프구 중 </a:t>
            </a:r>
            <a:r>
              <a:rPr lang="en-US" altLang="ko-KR" sz="2800" dirty="0" smtClean="0"/>
              <a:t>4</a:t>
            </a:r>
            <a:r>
              <a:rPr lang="ko-KR" altLang="en-US" sz="2800" dirty="0" smtClean="0"/>
              <a:t>분의 </a:t>
            </a:r>
            <a:r>
              <a:rPr lang="en-US" altLang="ko-KR" sz="2800" dirty="0" smtClean="0"/>
              <a:t>3</a:t>
            </a:r>
            <a:r>
              <a:rPr lang="ko-KR" altLang="en-US" sz="2800" dirty="0" smtClean="0"/>
              <a:t>을 차지하며 백혈구 중에서 </a:t>
            </a:r>
            <a:r>
              <a:rPr lang="en-US" altLang="ko-KR" sz="2800" dirty="0" smtClean="0"/>
              <a:t>30% </a:t>
            </a:r>
            <a:r>
              <a:rPr lang="ko-KR" altLang="en-US" sz="2800" dirty="0" smtClean="0"/>
              <a:t>정도를 차지한다</a:t>
            </a:r>
            <a:r>
              <a:rPr lang="en-US" altLang="ko-KR" sz="2800" dirty="0" smtClean="0"/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타원 5"/>
          <p:cNvSpPr/>
          <p:nvPr/>
        </p:nvSpPr>
        <p:spPr>
          <a:xfrm rot="1250009">
            <a:off x="5805535" y="244649"/>
            <a:ext cx="2428892" cy="135732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%C0%FB%C7%F7%B1%B8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1714488"/>
            <a:ext cx="2285984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000" dirty="0" smtClean="0"/>
              <a:t>적혈구세포와 산소운반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836712"/>
            <a:ext cx="5184576" cy="7200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o-KR" altLang="en-US" sz="4000" dirty="0" smtClean="0">
                <a:solidFill>
                  <a:srgbClr val="FF0000"/>
                </a:solidFill>
              </a:rPr>
              <a:t>적혈구</a:t>
            </a:r>
            <a:r>
              <a:rPr lang="en-US" altLang="ko-KR" sz="4000" dirty="0" smtClean="0">
                <a:solidFill>
                  <a:srgbClr val="FF0000"/>
                </a:solidFill>
              </a:rPr>
              <a:t>(</a:t>
            </a:r>
            <a:r>
              <a:rPr lang="ko-KR" altLang="en-US" sz="4000" dirty="0" smtClean="0">
                <a:solidFill>
                  <a:srgbClr val="FF0000"/>
                </a:solidFill>
              </a:rPr>
              <a:t>적혈구세포</a:t>
            </a:r>
            <a:r>
              <a:rPr lang="en-US" altLang="ko-KR" sz="4000" dirty="0" smtClean="0">
                <a:solidFill>
                  <a:srgbClr val="FF0000"/>
                </a:solidFill>
              </a:rPr>
              <a:t>)</a:t>
            </a:r>
            <a:endParaRPr lang="ko-KR" altLang="en-US" sz="4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84784"/>
            <a:ext cx="67322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허파에서 산소를 붙잡아 신체의 모든 세포로 운반해주는 것</a:t>
            </a:r>
            <a:endParaRPr lang="en-US" altLang="ko-KR" sz="28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2800" dirty="0" smtClean="0"/>
              <a:t> </a:t>
            </a:r>
            <a:r>
              <a:rPr lang="ko-KR" altLang="en-US" sz="2800" dirty="0" smtClean="0"/>
              <a:t>대사산물</a:t>
            </a:r>
            <a:r>
              <a:rPr lang="ko-KR" altLang="en-US" sz="2800" dirty="0"/>
              <a:t>인 </a:t>
            </a:r>
            <a:r>
              <a:rPr lang="ko-KR" altLang="en-US" sz="2800" dirty="0" smtClean="0"/>
              <a:t>혈액 </a:t>
            </a:r>
            <a:r>
              <a:rPr lang="en-US" altLang="ko-KR" sz="2800" dirty="0" smtClean="0"/>
              <a:t>CO2</a:t>
            </a:r>
            <a:r>
              <a:rPr lang="ko-KR" altLang="en-US" sz="2800" dirty="0" smtClean="0"/>
              <a:t>의 약 </a:t>
            </a:r>
            <a:r>
              <a:rPr lang="en-US" altLang="ko-KR" sz="2800" dirty="0" smtClean="0"/>
              <a:t>23%</a:t>
            </a:r>
            <a:r>
              <a:rPr lang="ko-KR" altLang="en-US" sz="2800" dirty="0" smtClean="0"/>
              <a:t>를 운반해준다</a:t>
            </a:r>
            <a:r>
              <a:rPr lang="en-US" altLang="ko-KR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 혈액 </a:t>
            </a:r>
            <a:r>
              <a:rPr lang="fr-FR" altLang="ko-KR" sz="2800" dirty="0" smtClean="0"/>
              <a:t>mm³</a:t>
            </a:r>
            <a:r>
              <a:rPr lang="ko-KR" altLang="en-US" sz="2800" dirty="0" smtClean="0"/>
              <a:t>당 </a:t>
            </a:r>
            <a:r>
              <a:rPr lang="en-US" altLang="ko-KR" sz="2800" dirty="0" smtClean="0"/>
              <a:t>4~6</a:t>
            </a:r>
            <a:r>
              <a:rPr lang="ko-KR" altLang="en-US" sz="2800" dirty="0" smtClean="0"/>
              <a:t>백만 개 정도로서 전체 혈액량의 약 </a:t>
            </a:r>
            <a:r>
              <a:rPr lang="en-US" altLang="ko-KR" sz="2800" dirty="0" smtClean="0"/>
              <a:t>45%</a:t>
            </a:r>
            <a:r>
              <a:rPr lang="ko-KR" altLang="en-US" sz="2800" dirty="0" smtClean="0"/>
              <a:t>를 차지한다</a:t>
            </a:r>
            <a:r>
              <a:rPr lang="en-US" altLang="ko-KR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2800" dirty="0" smtClean="0"/>
              <a:t> 양면이 오목하게 들어가서 편평한 디스크모양을 </a:t>
            </a:r>
            <a:r>
              <a:rPr lang="ko-KR" altLang="en-US" sz="2800" dirty="0" err="1" smtClean="0"/>
              <a:t>하고있다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600" dirty="0" smtClean="0"/>
              <a:t>  -  </a:t>
            </a:r>
            <a:r>
              <a:rPr lang="ko-KR" altLang="en-US" sz="2600" dirty="0" smtClean="0"/>
              <a:t>세포의 </a:t>
            </a:r>
            <a:r>
              <a:rPr lang="ko-KR" altLang="en-US" sz="2600" dirty="0" err="1" smtClean="0"/>
              <a:t>표면적증가</a:t>
            </a:r>
            <a:r>
              <a:rPr lang="ko-KR" altLang="en-US" sz="2600" dirty="0" smtClean="0"/>
              <a:t> </a:t>
            </a:r>
            <a:r>
              <a:rPr lang="en-US" altLang="ko-KR" sz="2600" dirty="0" smtClean="0"/>
              <a:t>-&gt; </a:t>
            </a:r>
            <a:r>
              <a:rPr lang="ko-KR" altLang="en-US" sz="2600" dirty="0" smtClean="0"/>
              <a:t>산소가 더 빨리 적혈구 세포로 들어감</a:t>
            </a:r>
            <a:endParaRPr lang="en-US" altLang="ko-KR" sz="2600" dirty="0" smtClean="0"/>
          </a:p>
          <a:p>
            <a:r>
              <a:rPr lang="ko-KR" altLang="en-US" sz="2600" dirty="0" smtClean="0"/>
              <a:t> </a:t>
            </a:r>
            <a:r>
              <a:rPr lang="en-US" altLang="ko-KR" sz="2600" dirty="0"/>
              <a:t> </a:t>
            </a:r>
            <a:r>
              <a:rPr lang="en-US" altLang="ko-KR" sz="2600" dirty="0" smtClean="0"/>
              <a:t>-</a:t>
            </a:r>
            <a:r>
              <a:rPr lang="ko-KR" altLang="en-US" sz="2600" dirty="0" smtClean="0"/>
              <a:t>  매우 유연함 </a:t>
            </a:r>
            <a:r>
              <a:rPr lang="en-US" altLang="ko-KR" sz="2600" dirty="0" smtClean="0"/>
              <a:t>- &gt; </a:t>
            </a:r>
            <a:r>
              <a:rPr lang="ko-KR" altLang="en-US" sz="2600" dirty="0" smtClean="0"/>
              <a:t>모세혈관 또는 적혈구세포들보다 더 작은 지름을 가진 혈관도 쉽게 빠져나감</a:t>
            </a:r>
            <a:endParaRPr lang="en-US" altLang="ko-KR" sz="2600" dirty="0"/>
          </a:p>
          <a:p>
            <a:pPr>
              <a:buFont typeface="Arial" pitchFamily="34" charset="0"/>
              <a:buChar char="•"/>
            </a:pPr>
            <a:r>
              <a:rPr lang="ko-KR" altLang="en-US" sz="2600" dirty="0" smtClean="0"/>
              <a:t> 세포의</a:t>
            </a:r>
            <a:r>
              <a:rPr lang="en-US" altLang="ko-KR" sz="2600" dirty="0"/>
              <a:t> </a:t>
            </a:r>
            <a:r>
              <a:rPr lang="ko-KR" altLang="en-US" sz="2600" dirty="0" smtClean="0"/>
              <a:t>붉은색을 결정짓는 산소결합 색소인 혈색소를 가지고 있다</a:t>
            </a:r>
            <a:r>
              <a:rPr lang="en-US" altLang="ko-KR" sz="2600" dirty="0" smtClean="0"/>
              <a:t>.</a:t>
            </a:r>
          </a:p>
          <a:p>
            <a:endParaRPr lang="ko-KR" altLang="en-US" sz="2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214282" y="714356"/>
            <a:ext cx="8643998" cy="36433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적혈</a:t>
            </a:r>
            <a:r>
              <a:rPr lang="ko-KR" altLang="en-US" dirty="0">
                <a:solidFill>
                  <a:schemeClr val="tx1"/>
                </a:solidFill>
              </a:rPr>
              <a:t>구 </a:t>
            </a:r>
            <a:r>
              <a:rPr lang="ko-KR" altLang="en-US" dirty="0" smtClean="0">
                <a:solidFill>
                  <a:schemeClr val="tx1"/>
                </a:solidFill>
              </a:rPr>
              <a:t>세포들이 적색골수에서 성숙된 이후에는 핵과 대부분의 </a:t>
            </a:r>
            <a:r>
              <a:rPr lang="ko-KR" altLang="en-US" dirty="0" err="1" smtClean="0">
                <a:solidFill>
                  <a:schemeClr val="tx1"/>
                </a:solidFill>
              </a:rPr>
              <a:t>소기관이</a:t>
            </a:r>
            <a:r>
              <a:rPr lang="ko-KR" altLang="en-US" dirty="0" smtClean="0">
                <a:solidFill>
                  <a:schemeClr val="tx1"/>
                </a:solidFill>
              </a:rPr>
              <a:t> 사라진다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적혈구세포는 단지 혈색소분자의 주머니에 불과하게 되는데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여기에는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약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2</a:t>
            </a:r>
            <a:r>
              <a:rPr lang="ko-KR" altLang="en-US" dirty="0" smtClean="0">
                <a:solidFill>
                  <a:schemeClr val="bg1"/>
                </a:solidFill>
              </a:rPr>
              <a:t>억 </a:t>
            </a:r>
            <a:r>
              <a:rPr lang="en-US" altLang="ko-KR" dirty="0" smtClean="0">
                <a:solidFill>
                  <a:schemeClr val="bg1"/>
                </a:solidFill>
              </a:rPr>
              <a:t>8</a:t>
            </a:r>
            <a:r>
              <a:rPr lang="ko-KR" altLang="en-US" dirty="0" err="1" smtClean="0">
                <a:solidFill>
                  <a:schemeClr val="bg1"/>
                </a:solidFill>
              </a:rPr>
              <a:t>천만개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의 혈색소분자로 </a:t>
            </a:r>
            <a:r>
              <a:rPr lang="ko-KR" altLang="en-US" dirty="0" err="1" smtClean="0">
                <a:solidFill>
                  <a:schemeClr val="tx1"/>
                </a:solidFill>
              </a:rPr>
              <a:t>채워져있다</a:t>
            </a:r>
            <a:r>
              <a:rPr lang="en-US" altLang="ko-KR" dirty="0" smtClean="0">
                <a:solidFill>
                  <a:schemeClr val="tx1"/>
                </a:solidFill>
              </a:rPr>
              <a:t>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4" name="그림 3" descr="ㄹㄹ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592962" y="1021534"/>
            <a:ext cx="6262688" cy="46482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그림 4" descr="photo_Hemoglob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7166"/>
            <a:ext cx="4071966" cy="4071966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857884" y="1643050"/>
            <a:ext cx="78581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6643702" y="1643050"/>
            <a:ext cx="78581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5786446" y="2571744"/>
            <a:ext cx="78581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6572264" y="2571744"/>
            <a:ext cx="78581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6929454" y="2643182"/>
            <a:ext cx="285752" cy="214314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>
            <a:stCxn id="14" idx="4"/>
          </p:cNvCxnSpPr>
          <p:nvPr/>
        </p:nvCxnSpPr>
        <p:spPr>
          <a:xfrm rot="5400000">
            <a:off x="5857884" y="4000504"/>
            <a:ext cx="2357454" cy="71438"/>
          </a:xfrm>
          <a:prstGeom prst="line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6786578" y="5214950"/>
            <a:ext cx="2143140" cy="10001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</a:rPr>
              <a:t>산소와 결합하는 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000" dirty="0" err="1" smtClean="0">
                <a:solidFill>
                  <a:schemeClr val="tx1"/>
                </a:solidFill>
              </a:rPr>
              <a:t>철원자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19" name="직선 연결선 18"/>
          <p:cNvCxnSpPr>
            <a:stCxn id="6" idx="2"/>
          </p:cNvCxnSpPr>
          <p:nvPr/>
        </p:nvCxnSpPr>
        <p:spPr>
          <a:xfrm rot="10800000" flipV="1">
            <a:off x="4572000" y="1893082"/>
            <a:ext cx="1285884" cy="3250429"/>
          </a:xfrm>
          <a:prstGeom prst="straightConnector1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4286248" y="5143512"/>
            <a:ext cx="2143140" cy="121444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한 개의 </a:t>
            </a:r>
            <a:r>
              <a:rPr lang="en-US" altLang="ko-KR" sz="2800" dirty="0" err="1" smtClean="0"/>
              <a:t>Heme</a:t>
            </a:r>
            <a:r>
              <a:rPr lang="ko-KR" altLang="en-US" sz="2800" dirty="0" smtClean="0"/>
              <a:t>그룹</a:t>
            </a:r>
            <a:endParaRPr lang="ko-KR" altLang="en-US" sz="2800" dirty="0"/>
          </a:p>
        </p:txBody>
      </p:sp>
      <p:sp>
        <p:nvSpPr>
          <p:cNvPr id="25" name="타원 24"/>
          <p:cNvSpPr/>
          <p:nvPr/>
        </p:nvSpPr>
        <p:spPr>
          <a:xfrm>
            <a:off x="5286380" y="785794"/>
            <a:ext cx="1571636" cy="15716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0800000">
            <a:off x="4143372" y="428604"/>
            <a:ext cx="1357322" cy="571504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214546" y="0"/>
            <a:ext cx="1928826" cy="64291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폴리펩티드</a:t>
            </a:r>
            <a:r>
              <a:rPr lang="ko-KR" altLang="en-US" dirty="0" smtClean="0">
                <a:solidFill>
                  <a:schemeClr val="tx1"/>
                </a:solidFill>
              </a:rPr>
              <a:t> 사슬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142908" y="6488668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>
                    <a:lumMod val="95000"/>
                  </a:schemeClr>
                </a:solidFill>
              </a:rPr>
              <a:t>*</a:t>
            </a:r>
            <a:r>
              <a:rPr lang="ko-KR" altLang="en-US" dirty="0" smtClean="0">
                <a:solidFill>
                  <a:schemeClr val="bg1">
                    <a:lumMod val="95000"/>
                  </a:schemeClr>
                </a:solidFill>
              </a:rPr>
              <a:t>혈색소가 산소와 결합하여 형성되는 복합체를 </a:t>
            </a:r>
            <a:r>
              <a:rPr lang="ko-KR" altLang="en-US" dirty="0" smtClean="0">
                <a:solidFill>
                  <a:srgbClr val="FF0000"/>
                </a:solidFill>
              </a:rPr>
              <a:t>산화혈색소 </a:t>
            </a:r>
            <a:r>
              <a:rPr lang="ko-KR" altLang="en-US" dirty="0" smtClean="0">
                <a:solidFill>
                  <a:schemeClr val="bg1"/>
                </a:solidFill>
              </a:rPr>
              <a:t>라고</a:t>
            </a:r>
            <a:r>
              <a:rPr lang="ko-KR" altLang="en-US" dirty="0" smtClean="0"/>
              <a:t> 부른다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6" grpId="0" animBg="1"/>
      <p:bldP spid="7" grpId="0" animBg="1"/>
      <p:bldP spid="10" grpId="0" animBg="1"/>
      <p:bldP spid="11" grpId="0" animBg="1"/>
      <p:bldP spid="14" grpId="0" animBg="1"/>
      <p:bldP spid="17" grpId="0" animBg="1"/>
      <p:bldP spid="20" grpId="0" animBg="1"/>
      <p:bldP spid="25" grpId="0" animBg="1"/>
      <p:bldP spid="32" grpId="0" animBg="1"/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1377603">
            <a:off x="959327" y="3566781"/>
            <a:ext cx="7134708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rgbClr val="0070C0"/>
                </a:solidFill>
              </a:rPr>
              <a:t>생성</a:t>
            </a:r>
            <a:r>
              <a:rPr lang="en-US" altLang="ko-KR" sz="2000" dirty="0" smtClean="0">
                <a:solidFill>
                  <a:srgbClr val="0070C0"/>
                </a:solidFill>
              </a:rPr>
              <a:t> :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적혈구세포가 생성되는 데 약 </a:t>
            </a:r>
            <a:r>
              <a:rPr lang="en-US" altLang="ko-KR" sz="2000" dirty="0" smtClean="0"/>
              <a:t>6</a:t>
            </a:r>
            <a:r>
              <a:rPr lang="ko-KR" altLang="en-US" sz="2000" dirty="0" smtClean="0"/>
              <a:t>일이 소요되는데 이때 세포의 활성도 및 구조에 많은 변화가 일어난다</a:t>
            </a:r>
            <a:r>
              <a:rPr lang="en-US" altLang="ko-KR" sz="2000" dirty="0" smtClean="0"/>
              <a:t>. </a:t>
            </a:r>
          </a:p>
          <a:p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357166"/>
            <a:ext cx="7143800" cy="23083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혈색소분자는 탄소함유연료의 불완전 연소로 생성되는 일산화탄소에 대하여 산소보다 </a:t>
            </a:r>
            <a:r>
              <a:rPr lang="en-US" altLang="ko-KR" sz="2400" dirty="0" smtClean="0"/>
              <a:t>200</a:t>
            </a:r>
            <a:r>
              <a:rPr lang="ko-KR" altLang="en-US" sz="2400" dirty="0" smtClean="0"/>
              <a:t>배 이상 빠르게 결합한다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일산화탄소가 혈색소에 있는 산소 결합 부위에 결합하게 되면 산소의 결합을 방해하여 세포로의 산소공급이 차단된다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이것이 일산화탄소가 치명적인 이유이다</a:t>
            </a:r>
            <a:r>
              <a:rPr lang="en-US" altLang="ko-KR" sz="2400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7224" y="2786058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rgbClr val="FF0000"/>
                </a:solidFill>
              </a:rPr>
              <a:t>적혈구세포의 생활주기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284984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</a:rPr>
              <a:t>생성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–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생존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–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노후</a:t>
            </a:r>
            <a:endParaRPr lang="en-US" altLang="ko-KR" sz="2400" b="1" dirty="0" smtClean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662" y="4500570"/>
            <a:ext cx="6715172" cy="2246769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ko-KR" altLang="en-US" sz="2000" dirty="0" smtClean="0"/>
              <a:t>세포들이 혈색소로 채워진 후 핵이 방출된다</a:t>
            </a:r>
            <a:r>
              <a:rPr lang="en-US" altLang="ko-KR" sz="2000" dirty="0" smtClean="0"/>
              <a:t>.</a:t>
            </a:r>
          </a:p>
          <a:p>
            <a:pPr marL="342900" indent="-342900">
              <a:buFont typeface="+mj-ea"/>
              <a:buAutoNum type="circleNumDbPlain"/>
            </a:pPr>
            <a:r>
              <a:rPr lang="ko-KR" altLang="en-US" sz="2000" dirty="0" smtClean="0"/>
              <a:t> 그 다음 구조적 변화가 일어나 양면이 오목한 모양의 성숙 적혈구 세포가 된다</a:t>
            </a:r>
            <a:r>
              <a:rPr lang="en-US" altLang="ko-KR" sz="2000" dirty="0" smtClean="0"/>
              <a:t>.</a:t>
            </a:r>
          </a:p>
          <a:p>
            <a:pPr marL="342900" indent="-342900">
              <a:buFont typeface="+mj-ea"/>
              <a:buAutoNum type="circleNumDbPlain"/>
            </a:pPr>
            <a:r>
              <a:rPr lang="ko-KR" altLang="en-US" sz="2000" dirty="0" smtClean="0"/>
              <a:t>이러한 모양의 변화가 생기는 즉시 세포들은 골수를 떠나 혈류로 들어간다</a:t>
            </a:r>
            <a:r>
              <a:rPr lang="en-US" altLang="ko-KR" sz="2000" dirty="0" smtClean="0"/>
              <a:t>.</a:t>
            </a:r>
          </a:p>
          <a:p>
            <a:pPr marL="342900" indent="-342900"/>
            <a:r>
              <a:rPr lang="en-US" altLang="ko-KR" sz="2000" dirty="0" smtClean="0"/>
              <a:t>* </a:t>
            </a:r>
            <a:r>
              <a:rPr lang="ko-KR" altLang="en-US" sz="2000" dirty="0" smtClean="0"/>
              <a:t>적색골수는 대략 초당 </a:t>
            </a:r>
            <a:r>
              <a:rPr lang="en-US" altLang="ko-KR" sz="2000" dirty="0" smtClean="0"/>
              <a:t>200</a:t>
            </a:r>
            <a:r>
              <a:rPr lang="ko-KR" altLang="en-US" sz="2000" dirty="0" smtClean="0"/>
              <a:t>만 개의 적혈구세포를 생성하며 일생 동안 </a:t>
            </a:r>
            <a:r>
              <a:rPr lang="en-US" altLang="ko-KR" sz="2000" dirty="0" smtClean="0"/>
              <a:t>½</a:t>
            </a:r>
            <a:r>
              <a:rPr lang="ko-KR" altLang="en-US" sz="2000" dirty="0" smtClean="0"/>
              <a:t>톤 이상을 생성한다</a:t>
            </a:r>
            <a:r>
              <a:rPr lang="en-US" altLang="ko-KR" sz="2000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3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332656"/>
            <a:ext cx="7134708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생존</a:t>
            </a:r>
            <a:r>
              <a:rPr lang="en-US" altLang="ko-K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</a:t>
            </a:r>
            <a:r>
              <a:rPr lang="ko-KR" altLang="en-US" sz="2400" dirty="0" smtClean="0"/>
              <a:t>적혈구세포들은 약 </a:t>
            </a:r>
            <a:r>
              <a:rPr lang="en-US" altLang="ko-KR" sz="2400" dirty="0" smtClean="0"/>
              <a:t>120</a:t>
            </a:r>
            <a:r>
              <a:rPr lang="ko-KR" altLang="en-US" sz="2400" dirty="0" smtClean="0"/>
              <a:t>일 동안만 생존한다</a:t>
            </a:r>
            <a:r>
              <a:rPr lang="en-US" altLang="ko-KR" sz="2400" dirty="0" smtClean="0"/>
              <a:t>.</a:t>
            </a:r>
          </a:p>
          <a:p>
            <a:r>
              <a:rPr lang="ko-KR" altLang="en-US" sz="2400" dirty="0" smtClean="0"/>
              <a:t>수명은 적혈구세포가 생성될 때 핵을 방출 하기 때문에 핵이 없어 유지 및 보수 가 어려워 제한 적인 것으로 보인다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endParaRPr lang="ko-KR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2071678"/>
            <a:ext cx="778674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0070C0"/>
                </a:solidFill>
              </a:rPr>
              <a:t>노후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 : </a:t>
            </a:r>
            <a:r>
              <a:rPr lang="ko-KR" altLang="en-US" sz="2400" dirty="0" smtClean="0"/>
              <a:t>노후 적혈구세포들은 간과 지라에서 파괴된다</a:t>
            </a:r>
            <a:endParaRPr lang="ko-KR" altLang="en-US" sz="2400" dirty="0"/>
          </a:p>
        </p:txBody>
      </p:sp>
      <p:sp>
        <p:nvSpPr>
          <p:cNvPr id="10" name="직사각형 9"/>
          <p:cNvSpPr/>
          <p:nvPr/>
        </p:nvSpPr>
        <p:spPr>
          <a:xfrm>
            <a:off x="785786" y="2428868"/>
            <a:ext cx="7786742" cy="4214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928662" y="2786058"/>
            <a:ext cx="2428892" cy="121444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유연성을 상실한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노후적혈구세포</a:t>
            </a:r>
            <a:endParaRPr lang="ko-KR" altLang="en-US" sz="2000" dirty="0"/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3571868" y="3429000"/>
            <a:ext cx="642942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3000364" y="2636912"/>
            <a:ext cx="1857388" cy="649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포식세포의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 포식작용</a:t>
            </a:r>
            <a:endParaRPr lang="ko-KR" alt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628" y="3143248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/>
              <a:t>파괴</a:t>
            </a:r>
            <a:endParaRPr lang="ko-KR" altLang="en-US" sz="3200" b="1" dirty="0"/>
          </a:p>
        </p:txBody>
      </p:sp>
      <p:sp>
        <p:nvSpPr>
          <p:cNvPr id="17" name="타원 16"/>
          <p:cNvSpPr/>
          <p:nvPr/>
        </p:nvSpPr>
        <p:spPr>
          <a:xfrm flipH="1" flipV="1">
            <a:off x="4929190" y="378619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 flipH="1" flipV="1">
            <a:off x="5072066" y="3143248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 flipH="1" flipV="1">
            <a:off x="5143504" y="3857628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 flipV="1">
            <a:off x="5286380" y="4071942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 flipV="1">
            <a:off x="5572132" y="3786190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 flipV="1">
            <a:off x="5857884" y="4071942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 flipV="1">
            <a:off x="5357818" y="3071810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 flipV="1">
            <a:off x="5643570" y="3000372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 flipV="1">
            <a:off x="5643570" y="4071942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 flipV="1">
            <a:off x="5937812" y="3857628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 flipV="1">
            <a:off x="6072198" y="3429000"/>
            <a:ext cx="8841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화살표 연결선 30"/>
          <p:cNvCxnSpPr/>
          <p:nvPr/>
        </p:nvCxnSpPr>
        <p:spPr>
          <a:xfrm flipV="1">
            <a:off x="5214942" y="3357562"/>
            <a:ext cx="1285884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V="1">
            <a:off x="5715008" y="3714752"/>
            <a:ext cx="785818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V="1">
            <a:off x="5929322" y="3714752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 flipV="1">
            <a:off x="5357818" y="3500438"/>
            <a:ext cx="1071570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 flipV="1">
            <a:off x="5572926" y="3643314"/>
            <a:ext cx="856462" cy="2151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 rot="16200000" flipH="1">
            <a:off x="5987145" y="2772443"/>
            <a:ext cx="214316" cy="81304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/>
          <p:nvPr/>
        </p:nvCxnSpPr>
        <p:spPr>
          <a:xfrm>
            <a:off x="5429256" y="3071811"/>
            <a:ext cx="1071572" cy="2857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6786578" y="3071810"/>
            <a:ext cx="857256" cy="6429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smtClean="0">
                <a:solidFill>
                  <a:schemeClr val="tx1"/>
                </a:solidFill>
              </a:rPr>
              <a:t>간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cxnSp>
        <p:nvCxnSpPr>
          <p:cNvPr id="52" name="직선 화살표 연결선 51"/>
          <p:cNvCxnSpPr/>
          <p:nvPr/>
        </p:nvCxnSpPr>
        <p:spPr>
          <a:xfrm>
            <a:off x="6072198" y="3429000"/>
            <a:ext cx="64294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>
            <a:off x="5143504" y="3214686"/>
            <a:ext cx="1214446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 flipV="1">
            <a:off x="5000628" y="3500438"/>
            <a:ext cx="1643074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모서리가 둥근 직사각형 59"/>
          <p:cNvSpPr/>
          <p:nvPr/>
        </p:nvSpPr>
        <p:spPr>
          <a:xfrm>
            <a:off x="4929190" y="4214818"/>
            <a:ext cx="142876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혈색소 방출</a:t>
            </a:r>
            <a:endParaRPr lang="ko-KR" altLang="en-US" dirty="0"/>
          </a:p>
        </p:txBody>
      </p:sp>
      <p:cxnSp>
        <p:nvCxnSpPr>
          <p:cNvPr id="61" name="직선 화살표 연결선 60"/>
          <p:cNvCxnSpPr/>
          <p:nvPr/>
        </p:nvCxnSpPr>
        <p:spPr>
          <a:xfrm rot="10800000" flipV="1">
            <a:off x="4572000" y="5643578"/>
            <a:ext cx="714380" cy="357190"/>
          </a:xfrm>
          <a:prstGeom prst="bentConnector3">
            <a:avLst>
              <a:gd name="adj1" fmla="val -776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857752" y="485776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단백질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globin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4786314" y="5429264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헴</a:t>
            </a:r>
            <a:r>
              <a:rPr lang="en-US" altLang="ko-KR" dirty="0" smtClean="0"/>
              <a:t>(hem)</a:t>
            </a:r>
            <a:endParaRPr lang="ko-KR" altLang="en-US" dirty="0"/>
          </a:p>
        </p:txBody>
      </p:sp>
      <p:cxnSp>
        <p:nvCxnSpPr>
          <p:cNvPr id="78" name="직선 화살표 연결선 77"/>
          <p:cNvCxnSpPr/>
          <p:nvPr/>
        </p:nvCxnSpPr>
        <p:spPr>
          <a:xfrm rot="10800000">
            <a:off x="4572000" y="5643578"/>
            <a:ext cx="71438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 rot="10800000">
            <a:off x="4500562" y="5072074"/>
            <a:ext cx="571504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286116" y="4857760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아미노산</a:t>
            </a:r>
            <a:endParaRPr lang="ko-KR" altLang="en-US" sz="2000" dirty="0"/>
          </a:p>
        </p:txBody>
      </p:sp>
      <p:sp>
        <p:nvSpPr>
          <p:cNvPr id="90" name="직사각형 89"/>
          <p:cNvSpPr/>
          <p:nvPr/>
        </p:nvSpPr>
        <p:spPr>
          <a:xfrm>
            <a:off x="4357686" y="4786322"/>
            <a:ext cx="714380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분해</a:t>
            </a:r>
            <a:endParaRPr lang="ko-KR" altLang="en-US" sz="1600" dirty="0"/>
          </a:p>
        </p:txBody>
      </p:sp>
      <p:cxnSp>
        <p:nvCxnSpPr>
          <p:cNvPr id="91" name="직선 화살표 연결선 90"/>
          <p:cNvCxnSpPr/>
          <p:nvPr/>
        </p:nvCxnSpPr>
        <p:spPr>
          <a:xfrm rot="10800000">
            <a:off x="6858016" y="5072074"/>
            <a:ext cx="285752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357554" y="5429264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철</a:t>
            </a:r>
            <a:endParaRPr lang="ko-KR" altLang="en-US" sz="2000" dirty="0"/>
          </a:p>
        </p:txBody>
      </p:sp>
      <p:sp>
        <p:nvSpPr>
          <p:cNvPr id="93" name="직사각형 92"/>
          <p:cNvSpPr/>
          <p:nvPr/>
        </p:nvSpPr>
        <p:spPr>
          <a:xfrm>
            <a:off x="4572000" y="5357826"/>
            <a:ext cx="714380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방출</a:t>
            </a:r>
            <a:endParaRPr lang="ko-KR" altLang="en-US" sz="1600" dirty="0"/>
          </a:p>
        </p:txBody>
      </p:sp>
      <p:cxnSp>
        <p:nvCxnSpPr>
          <p:cNvPr id="121" name="직선 화살표 연결선 60"/>
          <p:cNvCxnSpPr/>
          <p:nvPr/>
        </p:nvCxnSpPr>
        <p:spPr>
          <a:xfrm rot="5400000">
            <a:off x="6765682" y="5164408"/>
            <a:ext cx="470419" cy="285752"/>
          </a:xfrm>
          <a:prstGeom prst="bentConnector2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꺾인 연결선 123"/>
          <p:cNvCxnSpPr>
            <a:stCxn id="51" idx="2"/>
          </p:cNvCxnSpPr>
          <p:nvPr/>
        </p:nvCxnSpPr>
        <p:spPr>
          <a:xfrm rot="5400000">
            <a:off x="6357950" y="4500570"/>
            <a:ext cx="1643074" cy="71438"/>
          </a:xfrm>
          <a:prstGeom prst="bentConnector3">
            <a:avLst>
              <a:gd name="adj1" fmla="val 10013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7072330" y="4286256"/>
            <a:ext cx="92869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분해</a:t>
            </a:r>
            <a:endParaRPr lang="ko-KR" altLang="en-US" sz="2000" dirty="0"/>
          </a:p>
        </p:txBody>
      </p:sp>
      <p:sp>
        <p:nvSpPr>
          <p:cNvPr id="147" name="직사각형 146"/>
          <p:cNvSpPr/>
          <p:nvPr/>
        </p:nvSpPr>
        <p:spPr>
          <a:xfrm>
            <a:off x="4572000" y="6143644"/>
            <a:ext cx="714380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분해</a:t>
            </a:r>
            <a:endParaRPr lang="ko-KR" altLang="en-US" sz="1600" dirty="0"/>
          </a:p>
        </p:txBody>
      </p:sp>
      <p:sp>
        <p:nvSpPr>
          <p:cNvPr id="148" name="TextBox 147"/>
          <p:cNvSpPr txBox="1"/>
          <p:nvPr/>
        </p:nvSpPr>
        <p:spPr>
          <a:xfrm>
            <a:off x="3357554" y="5857892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/>
              <a:t>빌리루빈</a:t>
            </a:r>
            <a:endParaRPr lang="ko-KR" altLang="en-US" sz="2000" dirty="0"/>
          </a:p>
        </p:txBody>
      </p:sp>
      <p:cxnSp>
        <p:nvCxnSpPr>
          <p:cNvPr id="149" name="직선 화살표 연결선 148"/>
          <p:cNvCxnSpPr/>
          <p:nvPr/>
        </p:nvCxnSpPr>
        <p:spPr>
          <a:xfrm rot="10800000">
            <a:off x="2786050" y="6000768"/>
            <a:ext cx="571504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1643042" y="5857892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쓸개즙</a:t>
            </a:r>
            <a:endParaRPr lang="ko-KR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4" grpId="0" animBg="1"/>
      <p:bldP spid="16" grpId="0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51" grpId="0" animBg="1"/>
      <p:bldP spid="60" grpId="0" animBg="1"/>
      <p:bldP spid="72" grpId="0"/>
      <p:bldP spid="73" grpId="0"/>
      <p:bldP spid="89" grpId="0"/>
      <p:bldP spid="90" grpId="0" animBg="1"/>
      <p:bldP spid="92" grpId="0"/>
      <p:bldP spid="93" grpId="0" animBg="1"/>
      <p:bldP spid="87" grpId="0" animBg="1"/>
      <p:bldP spid="147" grpId="0" animBg="1"/>
      <p:bldP spid="148" grpId="0"/>
      <p:bldP spid="1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ㅂㄷ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071551" y="-1214451"/>
            <a:ext cx="7000901" cy="9144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3174" y="3429000"/>
            <a:ext cx="37147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신체세포에 대한 산소공급이 감소 할 때 적혈구 세포의 </a:t>
            </a:r>
            <a:r>
              <a:rPr lang="ko-KR" altLang="en-US" sz="2000" dirty="0" err="1" smtClean="0">
                <a:solidFill>
                  <a:schemeClr val="bg1"/>
                </a:solidFill>
              </a:rPr>
              <a:t>생성률을</a:t>
            </a:r>
            <a:r>
              <a:rPr lang="ko-KR" altLang="en-US" sz="2000" dirty="0" smtClean="0">
                <a:solidFill>
                  <a:schemeClr val="bg1"/>
                </a:solidFill>
              </a:rPr>
              <a:t> 증가시키는 항상성기전이 작동한다</a:t>
            </a:r>
            <a:r>
              <a:rPr lang="en-US" altLang="ko-KR" sz="2000" dirty="0" smtClean="0">
                <a:solidFill>
                  <a:schemeClr val="bg1"/>
                </a:solidFill>
              </a:rPr>
              <a:t>.</a:t>
            </a:r>
          </a:p>
          <a:p>
            <a:endParaRPr lang="en-US" altLang="ko-KR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928662" y="1142984"/>
            <a:ext cx="3000396" cy="50006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000760" y="2571744"/>
            <a:ext cx="2000264" cy="64294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143504" y="6000768"/>
            <a:ext cx="3357586" cy="71438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28596" y="3929066"/>
            <a:ext cx="2143140" cy="50006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928662" y="2643182"/>
            <a:ext cx="1643074" cy="64294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altLang="ko-KR" sz="8800" dirty="0" smtClean="0"/>
          </a:p>
          <a:p>
            <a:pPr algn="ctr">
              <a:buNone/>
            </a:pPr>
            <a:r>
              <a:rPr lang="ko-KR" altLang="en-US" sz="8800" dirty="0" smtClean="0"/>
              <a:t>혈구세포 질병</a:t>
            </a:r>
            <a:endParaRPr lang="ko-KR" alt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5148064" y="5877272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/>
              <a:t>201201106 </a:t>
            </a:r>
            <a:r>
              <a:rPr lang="ko-KR" altLang="en-US" sz="3200" dirty="0" smtClean="0"/>
              <a:t>박지현</a:t>
            </a:r>
            <a:endParaRPr lang="ko-KR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6000" dirty="0" smtClean="0"/>
              <a:t>적혈구세포들의</a:t>
            </a:r>
            <a:r>
              <a:rPr lang="ko-KR" altLang="en-US" dirty="0" smtClean="0"/>
              <a:t> </a:t>
            </a:r>
            <a:r>
              <a:rPr lang="ko-KR" altLang="en-US" sz="6000" dirty="0" smtClean="0"/>
              <a:t>질병</a:t>
            </a:r>
            <a:endParaRPr lang="ko-KR" altLang="en-US" sz="6000" dirty="0"/>
          </a:p>
        </p:txBody>
      </p:sp>
      <p:pic>
        <p:nvPicPr>
          <p:cNvPr id="6" name="내용 개체 틀 5" descr="빈혈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484784"/>
            <a:ext cx="2376264" cy="4248472"/>
          </a:xfrm>
        </p:spPr>
      </p:pic>
      <p:sp>
        <p:nvSpPr>
          <p:cNvPr id="8" name="모서리가 둥근 직사각형 7"/>
          <p:cNvSpPr/>
          <p:nvPr/>
        </p:nvSpPr>
        <p:spPr>
          <a:xfrm>
            <a:off x="3707904" y="1412776"/>
            <a:ext cx="4968552" cy="5112568"/>
          </a:xfrm>
          <a:prstGeom prst="round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dirty="0" smtClean="0"/>
              <a:t>빈혈</a:t>
            </a:r>
            <a:endParaRPr lang="en-US" altLang="ko-KR" sz="5400" dirty="0" smtClean="0"/>
          </a:p>
          <a:p>
            <a:r>
              <a:rPr lang="ko-KR" altLang="en-US" sz="3600" dirty="0" smtClean="0"/>
              <a:t>혈액이 인체 조직의 대사에 필요한 산소를 충분히 공급하지 못해 조직의 저산소증을 초래하는 경우를 말한다</a:t>
            </a:r>
            <a:r>
              <a:rPr lang="en-US" altLang="ko-KR" sz="3600" dirty="0" smtClean="0"/>
              <a:t>.</a:t>
            </a:r>
            <a:endParaRPr lang="ko-KR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풍부음식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5324664"/>
            <a:ext cx="2309242" cy="1533336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56791"/>
            <a:ext cx="8229600" cy="43204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4400" dirty="0" smtClean="0"/>
              <a:t>철 결핍빈혈</a:t>
            </a:r>
            <a:endParaRPr lang="en-US" altLang="ko-KR" sz="4400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원인</a:t>
            </a:r>
            <a:r>
              <a:rPr lang="en-US" altLang="ko-KR" dirty="0" smtClean="0"/>
              <a:t>: </a:t>
            </a:r>
            <a:r>
              <a:rPr lang="ko-KR" altLang="en-US" dirty="0" smtClean="0"/>
              <a:t>부적절한 혈색소 생성에 의한 신체의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</a:t>
            </a:r>
            <a:r>
              <a:rPr lang="ko-KR" altLang="en-US" dirty="0" smtClean="0"/>
              <a:t>철분결핍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:</a:t>
            </a:r>
            <a:r>
              <a:rPr lang="ko-KR" altLang="en-US" dirty="0" smtClean="0"/>
              <a:t>철이 결핍된 식품 섭취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치료</a:t>
            </a:r>
            <a:r>
              <a:rPr lang="en-US" altLang="ko-KR" dirty="0" smtClean="0"/>
              <a:t>: </a:t>
            </a:r>
            <a:r>
              <a:rPr lang="ko-KR" altLang="en-US" dirty="0" smtClean="0"/>
              <a:t>철분이 풍부한 음식 섭취</a:t>
            </a: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 smtClean="0"/>
              <a:t>적혈구세포들의 질병</a:t>
            </a:r>
            <a:endParaRPr lang="ko-KR" altLang="en-US" sz="6000" dirty="0"/>
          </a:p>
        </p:txBody>
      </p:sp>
      <p:pic>
        <p:nvPicPr>
          <p:cNvPr id="5" name="그림 4" descr="철분풍부음식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573016"/>
            <a:ext cx="2232248" cy="2102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철분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61563" y="3789040"/>
            <a:ext cx="2082437" cy="1559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철분풍부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21194" y="5157192"/>
            <a:ext cx="2022806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>
              <a:buNone/>
            </a:pPr>
            <a:r>
              <a:rPr lang="ko-KR" altLang="en-US" sz="4400" dirty="0" smtClean="0"/>
              <a:t>용혈빈혈</a:t>
            </a:r>
            <a:endParaRPr lang="en-US" altLang="ko-KR" sz="4400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611560" y="2420888"/>
            <a:ext cx="2664296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적혈구 세포들의 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감염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적혈구 세포막의 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결손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부적절한 수혈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비정상 혈색소</a:t>
            </a:r>
            <a:endParaRPr lang="ko-KR" altLang="en-US" sz="2400" dirty="0"/>
          </a:p>
        </p:txBody>
      </p:sp>
      <p:sp>
        <p:nvSpPr>
          <p:cNvPr id="14" name="폭발 2 13"/>
          <p:cNvSpPr/>
          <p:nvPr/>
        </p:nvSpPr>
        <p:spPr>
          <a:xfrm>
            <a:off x="4139952" y="1628800"/>
            <a:ext cx="4680520" cy="3600400"/>
          </a:xfrm>
          <a:prstGeom prst="irregularSeal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적혈구 </a:t>
            </a:r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세포 파괴</a:t>
            </a:r>
            <a:endParaRPr lang="ko-KR" altLang="en-US" sz="4000" dirty="0"/>
          </a:p>
        </p:txBody>
      </p:sp>
      <p:sp>
        <p:nvSpPr>
          <p:cNvPr id="20" name="오른쪽 화살표 19"/>
          <p:cNvSpPr/>
          <p:nvPr/>
        </p:nvSpPr>
        <p:spPr>
          <a:xfrm>
            <a:off x="3347864" y="2708920"/>
            <a:ext cx="1080120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404664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 smtClean="0"/>
              <a:t>적혈구세포들의 질병</a:t>
            </a:r>
            <a:endParaRPr lang="ko-KR" alt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14" grpId="0" animBg="1"/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ln w="3175">
            <a:noFill/>
          </a:ln>
        </p:spPr>
        <p:txBody>
          <a:bodyPr/>
          <a:lstStyle/>
          <a:p>
            <a:pPr>
              <a:buNone/>
            </a:pPr>
            <a:r>
              <a:rPr lang="ko-KR" altLang="en-US" sz="4400" dirty="0" smtClean="0"/>
              <a:t>겸상적혈구 빈혈</a:t>
            </a:r>
            <a:endParaRPr lang="en-US" altLang="ko-KR" sz="4400" dirty="0" smtClean="0"/>
          </a:p>
          <a:p>
            <a:r>
              <a:rPr lang="ko-KR" altLang="en-US" dirty="0" smtClean="0"/>
              <a:t>원인</a:t>
            </a:r>
            <a:r>
              <a:rPr lang="en-US" altLang="ko-KR" dirty="0" smtClean="0"/>
              <a:t>: </a:t>
            </a:r>
            <a:r>
              <a:rPr lang="ko-KR" altLang="en-US" u="sng" dirty="0" smtClean="0"/>
              <a:t>비정상 혈색소</a:t>
            </a:r>
            <a:r>
              <a:rPr lang="ko-KR" altLang="en-US" dirty="0" smtClean="0"/>
              <a:t>에 의해 발생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  </a:t>
            </a:r>
            <a:endParaRPr lang="ko-KR" altLang="en-US" dirty="0"/>
          </a:p>
        </p:txBody>
      </p:sp>
      <p:sp>
        <p:nvSpPr>
          <p:cNvPr id="6" name="순서도: 대체 처리 5"/>
          <p:cNvSpPr/>
          <p:nvPr/>
        </p:nvSpPr>
        <p:spPr>
          <a:xfrm>
            <a:off x="2771800" y="2996952"/>
            <a:ext cx="2160240" cy="57606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혈액의 산소 부족</a:t>
            </a:r>
            <a:endParaRPr lang="ko-KR" altLang="en-US" sz="2400" dirty="0"/>
          </a:p>
        </p:txBody>
      </p:sp>
      <p:sp>
        <p:nvSpPr>
          <p:cNvPr id="7" name="오른쪽 화살표 6"/>
          <p:cNvSpPr/>
          <p:nvPr/>
        </p:nvSpPr>
        <p:spPr>
          <a:xfrm>
            <a:off x="5004048" y="3212976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5436096" y="3068960"/>
            <a:ext cx="370790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적혈구세포가 낫 모양으로 변형</a:t>
            </a:r>
            <a:endParaRPr lang="ko-KR" altLang="en-US" sz="2400" dirty="0"/>
          </a:p>
        </p:txBody>
      </p:sp>
      <p:sp>
        <p:nvSpPr>
          <p:cNvPr id="9" name="오른쪽 화살표 8"/>
          <p:cNvSpPr/>
          <p:nvPr/>
        </p:nvSpPr>
        <p:spPr>
          <a:xfrm>
            <a:off x="899592" y="4149080"/>
            <a:ext cx="50405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619672" y="4149080"/>
            <a:ext cx="230425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쉽게 파괴됨</a:t>
            </a:r>
            <a:endParaRPr lang="ko-KR" altLang="en-US" sz="2400" dirty="0"/>
          </a:p>
        </p:txBody>
      </p:sp>
      <p:sp>
        <p:nvSpPr>
          <p:cNvPr id="11" name="오른쪽 화살표 10"/>
          <p:cNvSpPr/>
          <p:nvPr/>
        </p:nvSpPr>
        <p:spPr>
          <a:xfrm>
            <a:off x="4283968" y="4149080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5076056" y="407707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혈관을 막음</a:t>
            </a:r>
            <a:endParaRPr lang="ko-KR" altLang="en-US" sz="2400" dirty="0"/>
          </a:p>
        </p:txBody>
      </p:sp>
      <p:sp>
        <p:nvSpPr>
          <p:cNvPr id="13" name="오른쪽 화살표 12"/>
          <p:cNvSpPr/>
          <p:nvPr/>
        </p:nvSpPr>
        <p:spPr>
          <a:xfrm>
            <a:off x="755576" y="5373216"/>
            <a:ext cx="50405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403648" y="5445224"/>
            <a:ext cx="280831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핏덩이 형성 촉진</a:t>
            </a:r>
            <a:endParaRPr lang="ko-KR" altLang="en-US" sz="2400" dirty="0"/>
          </a:p>
        </p:txBody>
      </p:sp>
      <p:sp>
        <p:nvSpPr>
          <p:cNvPr id="15" name="오른쪽 화살표 14"/>
          <p:cNvSpPr/>
          <p:nvPr/>
        </p:nvSpPr>
        <p:spPr>
          <a:xfrm>
            <a:off x="4427984" y="537321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순서도: 대체 처리 15"/>
          <p:cNvSpPr/>
          <p:nvPr/>
        </p:nvSpPr>
        <p:spPr>
          <a:xfrm>
            <a:off x="5004048" y="5157192"/>
            <a:ext cx="3384376" cy="86409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산소가 실려 있는 혈액이 조직으로 전달되지 못함</a:t>
            </a:r>
            <a:endParaRPr lang="ko-KR" altLang="en-US" sz="2400" dirty="0"/>
          </a:p>
        </p:txBody>
      </p:sp>
      <p:cxnSp>
        <p:nvCxnSpPr>
          <p:cNvPr id="21" name="꺾인 연결선 20"/>
          <p:cNvCxnSpPr/>
          <p:nvPr/>
        </p:nvCxnSpPr>
        <p:spPr>
          <a:xfrm>
            <a:off x="1979712" y="2924944"/>
            <a:ext cx="648072" cy="360040"/>
          </a:xfrm>
          <a:prstGeom prst="bentConnector3">
            <a:avLst>
              <a:gd name="adj1" fmla="val 51344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3528" y="47667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 smtClean="0"/>
              <a:t>적혈구세포들의 질병</a:t>
            </a:r>
            <a:endParaRPr lang="ko-KR" alt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4400" dirty="0" smtClean="0"/>
              <a:t>악성빈혈</a:t>
            </a:r>
            <a:endParaRPr lang="en-US" altLang="ko-KR" sz="4400" dirty="0" smtClean="0"/>
          </a:p>
          <a:p>
            <a:r>
              <a:rPr lang="ko-KR" altLang="en-US" dirty="0" smtClean="0"/>
              <a:t>혈액이 인체 조직의 대사에 필요한 산소를 충분히 공급하지 못해 조직의 저산소증을 </a:t>
            </a:r>
            <a:br>
              <a:rPr lang="ko-KR" altLang="en-US" dirty="0" smtClean="0"/>
            </a:br>
            <a:r>
              <a:rPr lang="ko-KR" altLang="en-US" dirty="0" smtClean="0"/>
              <a:t>초래하는 경우 발생함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비타민 </a:t>
            </a:r>
            <a:r>
              <a:rPr lang="en-US" altLang="ko-KR" dirty="0" smtClean="0"/>
              <a:t>V</a:t>
            </a:r>
            <a:r>
              <a:rPr lang="en-US" altLang="ko-KR" baseline="-25000" dirty="0" smtClean="0"/>
              <a:t>12</a:t>
            </a:r>
            <a:r>
              <a:rPr lang="ko-KR" altLang="en-US" dirty="0" smtClean="0"/>
              <a:t>의 흡수장애가 생길 때에 발생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적혈구 생성이 멈추거나 적혈구가 손상 되었을 때 적혈구 세포의 수가 현저하게 낮아진다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476672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 smtClean="0"/>
              <a:t>적혈구세포들의 질병</a:t>
            </a:r>
            <a:endParaRPr lang="ko-KR" alt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6000" dirty="0" smtClean="0"/>
              <a:t>백혈구세포들의 질병</a:t>
            </a:r>
            <a:endParaRPr lang="ko-KR" altLang="en-US" sz="6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19872" y="2420888"/>
            <a:ext cx="5266928" cy="3816424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 smtClean="0"/>
              <a:t>림프구의 바이러스성 질병</a:t>
            </a:r>
            <a:endParaRPr lang="en-US" altLang="ko-KR" dirty="0" smtClean="0"/>
          </a:p>
          <a:p>
            <a:r>
              <a:rPr lang="ko-KR" altLang="en-US" dirty="0" err="1" smtClean="0"/>
              <a:t>엡스타인바</a:t>
            </a:r>
            <a:r>
              <a:rPr lang="ko-KR" altLang="en-US" dirty="0" smtClean="0"/>
              <a:t> 바이러스에 의해 발생</a:t>
            </a:r>
            <a:endParaRPr lang="en-US" altLang="ko-KR" dirty="0" smtClean="0"/>
          </a:p>
          <a:p>
            <a:r>
              <a:rPr lang="ko-KR" altLang="en-US" dirty="0" smtClean="0"/>
              <a:t>주로 </a:t>
            </a:r>
            <a:r>
              <a:rPr lang="en-US" altLang="ko-KR" dirty="0" smtClean="0"/>
              <a:t>“</a:t>
            </a:r>
            <a:r>
              <a:rPr lang="ko-KR" altLang="en-US" dirty="0" err="1" smtClean="0"/>
              <a:t>키스병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이라 많이 불린다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전염</a:t>
            </a:r>
            <a:r>
              <a:rPr lang="en-US" altLang="ko-KR" dirty="0" smtClean="0"/>
              <a:t>: </a:t>
            </a:r>
            <a:r>
              <a:rPr lang="ko-KR" altLang="en-US" dirty="0" smtClean="0"/>
              <a:t>기침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재채기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타액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음식을 공유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</a:t>
            </a:r>
            <a:r>
              <a:rPr lang="ko-KR" altLang="en-US" dirty="0" smtClean="0"/>
              <a:t>하거나 마시는 것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증상</a:t>
            </a:r>
            <a:r>
              <a:rPr lang="en-US" altLang="ko-KR" dirty="0" smtClean="0"/>
              <a:t>: </a:t>
            </a:r>
            <a:r>
              <a:rPr lang="ko-KR" altLang="en-US" dirty="0" smtClean="0"/>
              <a:t>초기   인플루엔자 감염 증상과 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</a:t>
            </a:r>
            <a:r>
              <a:rPr lang="ko-KR" altLang="en-US" dirty="0" smtClean="0"/>
              <a:t>유사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</a:t>
            </a:r>
            <a:r>
              <a:rPr lang="ko-KR" altLang="en-US" dirty="0" smtClean="0"/>
              <a:t>며칠 이내   림프절이 통증을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</a:t>
            </a:r>
            <a:r>
              <a:rPr lang="ko-KR" altLang="en-US" dirty="0" smtClean="0"/>
              <a:t>유발하면서 부풀어 오름</a:t>
            </a:r>
            <a:r>
              <a:rPr lang="en-US" altLang="ko-KR" dirty="0" smtClean="0"/>
              <a:t>.</a:t>
            </a: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5148064" y="4221088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5868144" y="4941168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 descr="전염단핵구증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420888"/>
            <a:ext cx="2481064" cy="36724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63688" y="1412776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/>
              <a:t>전염단핵구증</a:t>
            </a:r>
            <a:endParaRPr lang="ko-KR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6000" dirty="0" smtClean="0"/>
              <a:t>백혈구세포들의 질병</a:t>
            </a:r>
            <a:endParaRPr lang="ko-KR" altLang="en-US" sz="6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19872" y="2204864"/>
            <a:ext cx="5266928" cy="4165923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백혈구 세포의 수가 비정상적으로 급격히 증가하는 백혈구 세포 암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비정상적인 백혈구가 과도하게 증식하여 정상적인 백혈구와 적혈구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혈소판의 생성이 억제된다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pic>
        <p:nvPicPr>
          <p:cNvPr id="4" name="그림 3" descr="백혈병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276872"/>
            <a:ext cx="2520280" cy="3888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412776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/>
              <a:t>백혈병</a:t>
            </a:r>
            <a:endParaRPr lang="ko-KR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백혈구 세포 수가 증가할 경우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혈소판 감소      불충분한 핏덩이 생성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잇몸출혈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빈번한 타박상</a:t>
            </a:r>
            <a:endParaRPr lang="en-US" altLang="ko-KR" dirty="0" smtClean="0"/>
          </a:p>
          <a:p>
            <a:r>
              <a:rPr lang="ko-KR" altLang="en-US" dirty="0" smtClean="0"/>
              <a:t>적혈구 세포 수가 감소할 경우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백혈병 발병      만성피로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무호흡</a:t>
            </a:r>
            <a:r>
              <a:rPr lang="en-US" altLang="ko-KR" dirty="0" smtClean="0"/>
              <a:t>,</a:t>
            </a:r>
            <a:r>
              <a:rPr lang="ko-KR" altLang="en-US" dirty="0" smtClean="0"/>
              <a:t>창백현상</a:t>
            </a:r>
            <a:endParaRPr lang="en-US" altLang="ko-KR" dirty="0" smtClean="0"/>
          </a:p>
          <a:p>
            <a:r>
              <a:rPr lang="ko-KR" altLang="en-US" dirty="0" smtClean="0"/>
              <a:t>증상</a:t>
            </a:r>
            <a:r>
              <a:rPr lang="en-US" altLang="ko-KR" dirty="0" smtClean="0"/>
              <a:t>: </a:t>
            </a:r>
            <a:r>
              <a:rPr lang="ko-KR" altLang="en-US" dirty="0" smtClean="0"/>
              <a:t>반복된 호흡기 또는 목구멍 감염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       </a:t>
            </a:r>
            <a:r>
              <a:rPr lang="ko-KR" altLang="en-US" dirty="0" err="1" smtClean="0"/>
              <a:t>헤르페스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피부감염에 의한 고통</a:t>
            </a:r>
            <a:r>
              <a:rPr lang="en-US" altLang="ko-KR" dirty="0" smtClean="0"/>
              <a:t>,</a:t>
            </a:r>
          </a:p>
          <a:p>
            <a:pPr>
              <a:buNone/>
            </a:pPr>
            <a:r>
              <a:rPr lang="en-US" altLang="ko-KR" dirty="0" smtClean="0"/>
              <a:t>          </a:t>
            </a:r>
            <a:r>
              <a:rPr lang="ko-KR" altLang="en-US" dirty="0" smtClean="0"/>
              <a:t>뼈의 </a:t>
            </a:r>
            <a:r>
              <a:rPr lang="ko-KR" altLang="en-US" dirty="0" err="1" smtClean="0"/>
              <a:t>압통</a:t>
            </a:r>
            <a:r>
              <a:rPr lang="ko-KR" altLang="en-US" dirty="0" smtClean="0"/>
              <a:t> 경험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두통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4" name="오른쪽 화살표 3"/>
          <p:cNvSpPr/>
          <p:nvPr/>
        </p:nvSpPr>
        <p:spPr>
          <a:xfrm>
            <a:off x="2483768" y="1196752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오른쪽 화살표 4"/>
          <p:cNvSpPr/>
          <p:nvPr/>
        </p:nvSpPr>
        <p:spPr>
          <a:xfrm>
            <a:off x="6228184" y="1196752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화살표 5"/>
          <p:cNvSpPr/>
          <p:nvPr/>
        </p:nvSpPr>
        <p:spPr>
          <a:xfrm>
            <a:off x="2555776" y="292494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치료법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방사선 요법</a:t>
            </a:r>
            <a:r>
              <a:rPr lang="en-US" altLang="ko-KR" dirty="0" smtClean="0"/>
              <a:t>,</a:t>
            </a:r>
            <a:r>
              <a:rPr lang="ko-KR" altLang="en-US" dirty="0" smtClean="0"/>
              <a:t>화학요법    빠르게 분열하는 세포들을 죽임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적혈구세포</a:t>
            </a:r>
            <a:r>
              <a:rPr lang="en-US" altLang="ko-KR" dirty="0" smtClean="0"/>
              <a:t>,</a:t>
            </a:r>
            <a:r>
              <a:rPr lang="ko-KR" altLang="en-US" dirty="0" smtClean="0"/>
              <a:t>혈소판 수혈    빈혈완화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과다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출혈방지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오늘날의 급성백혈병 환자에게는 골수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 이식으로 치료함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탯줄혈액으로부터 추출한 줄기세포를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이용한 치료   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211960" y="1196752"/>
            <a:ext cx="36004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오른쪽 화살표 4"/>
          <p:cNvSpPr/>
          <p:nvPr/>
        </p:nvSpPr>
        <p:spPr>
          <a:xfrm>
            <a:off x="4427984" y="2276872"/>
            <a:ext cx="36004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2051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ko-KR" altLang="en-US" smtClean="0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4800" dirty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혈 액 형</a:t>
            </a:r>
          </a:p>
        </p:txBody>
      </p:sp>
      <p:pic>
        <p:nvPicPr>
          <p:cNvPr id="2054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372200" y="260648"/>
            <a:ext cx="27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201201110 </a:t>
            </a:r>
            <a:r>
              <a:rPr lang="ko-KR" altLang="en-US" sz="2400" dirty="0" smtClean="0"/>
              <a:t>박혜련</a:t>
            </a:r>
            <a:endParaRPr lang="ko-KR" altLang="en-US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0" name="Rectangle 6"/>
          <p:cNvSpPr>
            <a:spLocks noGrp="1" noChangeArrowheads="1"/>
          </p:cNvSpPr>
          <p:nvPr>
            <p:ph type="title"/>
          </p:nvPr>
        </p:nvSpPr>
        <p:spPr>
          <a:xfrm>
            <a:off x="2411413" y="115888"/>
            <a:ext cx="4105275" cy="5937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 sz="4000" b="1" smtClean="0"/>
              <a:t>ABO</a:t>
            </a:r>
            <a:r>
              <a:rPr lang="ko-KR" altLang="en-US" sz="4000" b="1" smtClean="0"/>
              <a:t>식 혈액형</a:t>
            </a:r>
            <a:r>
              <a:rPr lang="ko-KR" altLang="en-US" sz="4000" smtClean="0"/>
              <a:t> </a:t>
            </a:r>
          </a:p>
        </p:txBody>
      </p:sp>
      <p:graphicFrame>
        <p:nvGraphicFramePr>
          <p:cNvPr id="93269" name="Group 85"/>
          <p:cNvGraphicFramePr>
            <a:graphicFrameLocks noGrp="1"/>
          </p:cNvGraphicFramePr>
          <p:nvPr>
            <p:ph sz="half" idx="1"/>
          </p:nvPr>
        </p:nvGraphicFramePr>
        <p:xfrm>
          <a:off x="468313" y="908050"/>
          <a:ext cx="8424862" cy="1511301"/>
        </p:xfrm>
        <a:graphic>
          <a:graphicData uri="http://schemas.openxmlformats.org/drawingml/2006/table">
            <a:tbl>
              <a:tblPr/>
              <a:tblGrid>
                <a:gridCol w="4468812"/>
                <a:gridCol w="1006475"/>
                <a:gridCol w="936625"/>
                <a:gridCol w="1006475"/>
                <a:gridCol w="1006475"/>
              </a:tblGrid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종류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B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AB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O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응집원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항원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)(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적혈구 막표면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A,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응집소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항체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)(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혈청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α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el-GR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5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2636838"/>
            <a:ext cx="8435975" cy="37449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사람의 적혈구에는 항원으로 작용하는 응집원이 있는데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이 응집원은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와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가 있습니다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응집원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를 가진 혈액을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응집원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를 가진 혈액을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응집원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와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를 모두 가진 혈액을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AB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응집원을 가지고 있지 않은 혈액을 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O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형이라고 합니다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r>
              <a:rPr lang="en-US" altLang="ko-KR" sz="2800" dirty="0" smtClean="0">
                <a:latin typeface="나눔고딕 Light" pitchFamily="50" charset="-127"/>
                <a:ea typeface="나눔고딕 Light" pitchFamily="50" charset="-127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ko-KR" sz="2400" dirty="0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각 혈액형에는 항체로 작용하는 응집소가 있는데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이 응집소에는  </a:t>
            </a:r>
            <a:r>
              <a:rPr lang="el-GR" altLang="ko-KR" sz="2400" dirty="0" smtClean="0">
                <a:latin typeface="나눔고딕 Light" pitchFamily="50" charset="-127"/>
                <a:ea typeface="나눔고딕 Light" pitchFamily="50" charset="-127"/>
              </a:rPr>
              <a:t>α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el-GR" altLang="ko-KR" sz="2400" dirty="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가 있습니다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응집소는 응집원과 반대입니다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. A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형의 경우는 응집소 </a:t>
            </a:r>
            <a:r>
              <a:rPr lang="el-GR" altLang="ko-KR" sz="2400" dirty="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ko-KR" altLang="en-US" sz="2400" dirty="0" err="1" smtClean="0">
                <a:latin typeface="나눔고딕 Light" pitchFamily="50" charset="-127"/>
                <a:ea typeface="나눔고딕 Light" pitchFamily="50" charset="-127"/>
              </a:rPr>
              <a:t>를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 가지고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형의 경우는 </a:t>
            </a:r>
            <a:r>
              <a:rPr lang="el-GR" altLang="ko-KR" sz="2400" dirty="0" smtClean="0">
                <a:latin typeface="나눔고딕 Light" pitchFamily="50" charset="-127"/>
                <a:ea typeface="나눔고딕 Light" pitchFamily="50" charset="-127"/>
              </a:rPr>
              <a:t>α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응집소 </a:t>
            </a:r>
            <a:r>
              <a:rPr lang="ko-KR" altLang="en-US" sz="2400" dirty="0" err="1" smtClean="0">
                <a:latin typeface="나눔고딕 Light" pitchFamily="50" charset="-127"/>
                <a:ea typeface="나눔고딕 Light" pitchFamily="50" charset="-127"/>
              </a:rPr>
              <a:t>를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 가집니다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. AB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형은 응집소가 없고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 O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형은 응집소 </a:t>
            </a:r>
            <a:r>
              <a:rPr lang="el-GR" altLang="ko-KR" sz="2400" dirty="0" smtClean="0">
                <a:latin typeface="나눔고딕 Light" pitchFamily="50" charset="-127"/>
                <a:ea typeface="나눔고딕 Light" pitchFamily="50" charset="-127"/>
              </a:rPr>
              <a:t>α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,</a:t>
            </a:r>
            <a:r>
              <a:rPr lang="el-GR" altLang="ko-KR" sz="2400" dirty="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2400" dirty="0" smtClean="0">
                <a:latin typeface="나눔고딕 Light" pitchFamily="50" charset="-127"/>
                <a:ea typeface="나눔고딕 Light" pitchFamily="50" charset="-127"/>
              </a:rPr>
              <a:t>를 모두 가집니다</a:t>
            </a:r>
            <a:r>
              <a:rPr lang="en-US" altLang="ko-KR" sz="24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sp>
        <p:nvSpPr>
          <p:cNvPr id="3102" name="AutoShape 43" descr="PIC25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03" name="AutoShape 45" descr="PIC29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04" name="AutoShape 87" descr="PIC2F"/>
          <p:cNvSpPr>
            <a:spLocks noChangeAspect="1" noChangeArrowheads="1"/>
          </p:cNvSpPr>
          <p:nvPr/>
        </p:nvSpPr>
        <p:spPr bwMode="auto">
          <a:xfrm>
            <a:off x="4184650" y="26828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05" name="AutoShape 88" descr="PIC30"/>
          <p:cNvSpPr>
            <a:spLocks noChangeAspect="1" noChangeArrowheads="1"/>
          </p:cNvSpPr>
          <p:nvPr/>
        </p:nvSpPr>
        <p:spPr bwMode="auto">
          <a:xfrm>
            <a:off x="4719638" y="26828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06" name="AutoShape 89" descr="PIC31"/>
          <p:cNvSpPr>
            <a:spLocks noChangeAspect="1" noChangeArrowheads="1"/>
          </p:cNvSpPr>
          <p:nvPr/>
        </p:nvSpPr>
        <p:spPr bwMode="auto">
          <a:xfrm>
            <a:off x="3484563" y="2971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07" name="AutoShape 90" descr="PIC32"/>
          <p:cNvSpPr>
            <a:spLocks noChangeAspect="1" noChangeArrowheads="1"/>
          </p:cNvSpPr>
          <p:nvPr/>
        </p:nvSpPr>
        <p:spPr bwMode="auto">
          <a:xfrm>
            <a:off x="5951538" y="2971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08" name="AutoShape 91" descr="PIC33"/>
          <p:cNvSpPr>
            <a:spLocks noChangeAspect="1" noChangeArrowheads="1"/>
          </p:cNvSpPr>
          <p:nvPr/>
        </p:nvSpPr>
        <p:spPr bwMode="auto">
          <a:xfrm>
            <a:off x="603250" y="3260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3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/>
      <p:bldP spid="307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 설명선 6"/>
          <p:cNvSpPr/>
          <p:nvPr/>
        </p:nvSpPr>
        <p:spPr>
          <a:xfrm>
            <a:off x="4140200" y="3357563"/>
            <a:ext cx="4786313" cy="3000375"/>
          </a:xfrm>
          <a:prstGeom prst="wedgeRectCallout">
            <a:avLst>
              <a:gd name="adj1" fmla="val -61329"/>
              <a:gd name="adj2" fmla="val -53972"/>
            </a:avLst>
          </a:prstGeom>
          <a:solidFill>
            <a:srgbClr val="FFFFCC">
              <a:alpha val="6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777875"/>
          </a:xfrm>
        </p:spPr>
        <p:txBody>
          <a:bodyPr/>
          <a:lstStyle/>
          <a:p>
            <a:pPr eaLnBrk="1" hangingPunct="1"/>
            <a:r>
              <a:rPr lang="ko-KR" altLang="en-US" sz="4000" b="1" smtClean="0"/>
              <a:t>응집 반응</a:t>
            </a:r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765175"/>
            <a:ext cx="4895850" cy="5810250"/>
          </a:xfrm>
        </p:spPr>
        <p:txBody>
          <a:bodyPr/>
          <a:lstStyle/>
          <a:p>
            <a:pPr eaLnBrk="1" hangingPunct="1"/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적혈구 막표면의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응집원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항원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과 혈청의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응집소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항체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사이에서 일어나는 반응</a:t>
            </a:r>
          </a:p>
          <a:p>
            <a:pPr eaLnBrk="1" hangingPunct="1"/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일종의 </a:t>
            </a: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항원</a:t>
            </a:r>
            <a:r>
              <a:rPr lang="en-US" altLang="ko-KR" sz="2800" b="1" smtClean="0">
                <a:latin typeface="나눔고딕 Light" pitchFamily="50" charset="-127"/>
                <a:ea typeface="나눔고딕 Light" pitchFamily="50" charset="-127"/>
              </a:rPr>
              <a:t>-</a:t>
            </a: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항체 반응</a:t>
            </a:r>
            <a:endParaRPr lang="ko-KR" altLang="en-US" sz="2400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/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항원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와 항체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α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그리고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, B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와 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가 만났을 때 일어남</a:t>
            </a:r>
          </a:p>
          <a:p>
            <a:pPr eaLnBrk="1" hangingPunct="1">
              <a:buFontTx/>
              <a:buNone/>
            </a:pP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ex) 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응집원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를 가진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형 혈액과</a:t>
            </a:r>
            <a:endParaRPr lang="en-US" altLang="ko-KR" sz="2400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 응집소 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α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를 모두 가진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O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형의 혈액을 섞으면 응집원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와 응집소 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α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가 반응하여 응집하게 된다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또 응집원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A, B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를 가진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AB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형 </a:t>
            </a:r>
            <a:endParaRPr lang="en-US" altLang="ko-KR" sz="2400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혈액과 응집소 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를 가진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형 혈액형을 섞으면 응집원 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와 응집소 </a:t>
            </a:r>
            <a:r>
              <a:rPr lang="el-GR" altLang="ko-KR" sz="2400" smtClean="0">
                <a:latin typeface="나눔고딕 Light" pitchFamily="50" charset="-127"/>
                <a:ea typeface="나눔고딕 Light" pitchFamily="50" charset="-127"/>
              </a:rPr>
              <a:t>β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가 반응하며 응집하게 된다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. </a:t>
            </a:r>
          </a:p>
          <a:p>
            <a:pPr eaLnBrk="1" hangingPunct="1">
              <a:buFontTx/>
              <a:buNone/>
            </a:pPr>
            <a:endParaRPr lang="en-US" altLang="ko-KR" sz="2400" smtClean="0"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4105" name="Picture 9" descr="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836613"/>
            <a:ext cx="3673475" cy="5688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777875"/>
          </a:xfrm>
        </p:spPr>
        <p:txBody>
          <a:bodyPr/>
          <a:lstStyle/>
          <a:p>
            <a:pPr eaLnBrk="1" hangingPunct="1"/>
            <a:r>
              <a:rPr lang="ko-KR" altLang="en-US" b="1" smtClean="0">
                <a:latin typeface="나눔고딕 ExtraBold" pitchFamily="50" charset="-127"/>
                <a:ea typeface="나눔고딕 ExtraBold" pitchFamily="50" charset="-127"/>
              </a:rPr>
              <a:t>혈액형 판정</a:t>
            </a:r>
          </a:p>
        </p:txBody>
      </p:sp>
      <p:pic>
        <p:nvPicPr>
          <p:cNvPr id="5124" name="Picture 7" descr="사본 -m-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196975"/>
            <a:ext cx="3548062" cy="4968875"/>
          </a:xfrm>
          <a:noFill/>
        </p:spPr>
      </p:pic>
      <p:sp>
        <p:nvSpPr>
          <p:cNvPr id="1208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196975"/>
            <a:ext cx="4038600" cy="47132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ko-KR" sz="2800" b="1" smtClean="0"/>
              <a:t>(+: </a:t>
            </a:r>
            <a:r>
              <a:rPr lang="ko-KR" altLang="en-US" sz="2800" b="1" smtClean="0"/>
              <a:t>응집</a:t>
            </a:r>
            <a:r>
              <a:rPr lang="en-US" altLang="ko-KR" sz="2800" b="1" smtClean="0"/>
              <a:t>O  ,  -: </a:t>
            </a:r>
            <a:r>
              <a:rPr lang="ko-KR" altLang="en-US" sz="2800" b="1" smtClean="0"/>
              <a:t>응집</a:t>
            </a:r>
            <a:r>
              <a:rPr lang="en-US" altLang="ko-KR" sz="2800" b="1" smtClean="0"/>
              <a:t>X)</a:t>
            </a:r>
          </a:p>
          <a:p>
            <a:pPr eaLnBrk="1" hangingPunct="1">
              <a:buFontTx/>
              <a:buNone/>
            </a:pPr>
            <a:endParaRPr lang="en-US" altLang="ko-KR" sz="2800" smtClean="0"/>
          </a:p>
          <a:p>
            <a:pPr eaLnBrk="1" hangingPunct="1">
              <a:buFontTx/>
              <a:buNone/>
            </a:pP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첫번째</a:t>
            </a:r>
            <a:r>
              <a:rPr lang="en-US" altLang="ko-KR" sz="2800" b="1" smtClean="0">
                <a:latin typeface="나눔고딕 Light" pitchFamily="50" charset="-127"/>
                <a:ea typeface="나눔고딕 Light" pitchFamily="50" charset="-127"/>
              </a:rPr>
              <a:t>: A</a:t>
            </a: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형</a:t>
            </a:r>
          </a:p>
          <a:p>
            <a:pPr eaLnBrk="1" hangingPunct="1">
              <a:buFontTx/>
              <a:buNone/>
            </a:pPr>
            <a:endParaRPr lang="ko-KR" altLang="en-US" sz="2800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두번째</a:t>
            </a:r>
            <a:r>
              <a:rPr lang="en-US" altLang="ko-KR" sz="2800" b="1" smtClean="0">
                <a:latin typeface="나눔고딕 Light" pitchFamily="50" charset="-127"/>
                <a:ea typeface="나눔고딕 Light" pitchFamily="50" charset="-127"/>
              </a:rPr>
              <a:t>: B</a:t>
            </a: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형</a:t>
            </a:r>
          </a:p>
          <a:p>
            <a:pPr eaLnBrk="1" hangingPunct="1">
              <a:buFontTx/>
              <a:buNone/>
            </a:pPr>
            <a:endParaRPr lang="ko-KR" altLang="en-US" sz="2800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세번째</a:t>
            </a:r>
            <a:r>
              <a:rPr lang="en-US" altLang="ko-KR" sz="2800" b="1" smtClean="0">
                <a:latin typeface="나눔고딕 Light" pitchFamily="50" charset="-127"/>
                <a:ea typeface="나눔고딕 Light" pitchFamily="50" charset="-127"/>
              </a:rPr>
              <a:t>: AB</a:t>
            </a: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형</a:t>
            </a:r>
          </a:p>
          <a:p>
            <a:pPr eaLnBrk="1" hangingPunct="1">
              <a:buFontTx/>
              <a:buNone/>
            </a:pPr>
            <a:endParaRPr lang="ko-KR" altLang="en-US" sz="2800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네번째</a:t>
            </a:r>
            <a:r>
              <a:rPr lang="en-US" altLang="ko-KR" sz="2800" b="1" smtClean="0">
                <a:latin typeface="나눔고딕 Light" pitchFamily="50" charset="-127"/>
                <a:ea typeface="나눔고딕 Light" pitchFamily="50" charset="-127"/>
              </a:rPr>
              <a:t>: O</a:t>
            </a:r>
            <a:r>
              <a:rPr lang="ko-KR" altLang="en-US" sz="2800" b="1" smtClean="0">
                <a:latin typeface="나눔고딕 Light" pitchFamily="50" charset="-127"/>
                <a:ea typeface="나눔고딕 Light" pitchFamily="50" charset="-127"/>
              </a:rPr>
              <a:t>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8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88" y="214313"/>
            <a:ext cx="8229600" cy="7254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sz="4800" b="1" smtClean="0"/>
              <a:t>수혈</a:t>
            </a:r>
          </a:p>
        </p:txBody>
      </p:sp>
      <p:pic>
        <p:nvPicPr>
          <p:cNvPr id="6148" name="Picture 7" descr="사본 -m-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071563"/>
            <a:ext cx="2857500" cy="5307012"/>
          </a:xfrm>
          <a:noFill/>
        </p:spPr>
      </p:pic>
      <p:sp>
        <p:nvSpPr>
          <p:cNvPr id="614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806700" y="1025525"/>
            <a:ext cx="6337300" cy="5832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수혈의 기본 원칙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: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동일한 혈액형의 혈액을 수혈함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다량의 수혈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2400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하지만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소량의 수혈이라면 혈액형이 달라도 가능한 경우가 있다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단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수혈하는 사람이 가진 응집원과 수혈받는 사람의 응집소가 서로 반응을 하지 않는 경우만 가능하다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2400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ex) A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형은 응집원 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를 가지고 있으므로 응집소 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를 가진 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O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형이나 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형에게는 수혈할 수 없고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, AB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형에게만 수혈할 수 있습니다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또 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O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형의 경우는 응집원이 없기 때문에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A, B, AB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 모두에게 수혈이 가능하고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, AB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형의 경우 응집원 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A, B</a:t>
            </a:r>
            <a:r>
              <a:rPr lang="ko-KR" altLang="en-US" sz="2400" b="1" smtClean="0">
                <a:latin typeface="나눔고딕 Light" pitchFamily="50" charset="-127"/>
                <a:ea typeface="나눔고딕 Light" pitchFamily="50" charset="-127"/>
              </a:rPr>
              <a:t>를 모두 가지고 있기 때문에 다른 혈액형에게 수혈할 수 없습니다</a:t>
            </a:r>
            <a:r>
              <a:rPr lang="en-US" altLang="ko-KR" sz="2400" b="1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3851275" y="404813"/>
            <a:ext cx="4918075" cy="59769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    주는이의 세포들이 응집되면 응집 세포들이 작은 혈관을 막을 수도 있고 신체로 흐르는 혈액을 차단할 수도 있습니다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    응집 세포에 의해 혈색소가 방출되면 콩팥에 있는 여과계통이 막혀서 사망에 이를 수 있습니다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   즉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주는이와 받는이의 혈액형이 적합하다는 것은 받는이 혈액에 주는이 적혈구세포의 항원에 대한 항체가 없다는 것을 의미합니다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2400" smtClean="0">
                <a:latin typeface="나눔고딕 Light" pitchFamily="50" charset="-127"/>
                <a:ea typeface="나눔고딕 Light" pitchFamily="50" charset="-127"/>
              </a:rPr>
              <a:t>주는이 혈액의 혈장에는 받는이 적혈구세포의 항원에 대한 항체가 있지만 이 항체들은 받는이의 순환계통으로 들어가게 되면 희석이 되기 때문에 주는이의 항체들은 큰 문제가 되지 않습니다</a:t>
            </a:r>
            <a:r>
              <a:rPr lang="en-US" altLang="ko-KR" sz="240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pic>
        <p:nvPicPr>
          <p:cNvPr id="7171" name="Picture 4" descr="사본 -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620713"/>
            <a:ext cx="38227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777875"/>
          </a:xfrm>
        </p:spPr>
        <p:txBody>
          <a:bodyPr/>
          <a:lstStyle/>
          <a:p>
            <a:pPr eaLnBrk="1" hangingPunct="1"/>
            <a:r>
              <a:rPr lang="en-US" altLang="ko-KR" b="1" smtClean="0"/>
              <a:t>Rh</a:t>
            </a:r>
            <a:r>
              <a:rPr lang="ko-KR" altLang="en-US" b="1" smtClean="0"/>
              <a:t>식 혈액형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229600" cy="5289550"/>
          </a:xfrm>
        </p:spPr>
        <p:txBody>
          <a:bodyPr/>
          <a:lstStyle/>
          <a:p>
            <a:pPr eaLnBrk="1" hangingPunct="1"/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A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와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B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항원만이 적혈구세포의 표면에 있는 것이 아니라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인자의 존재 유무도 혈액형의 중요한 성분이다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 eaLnBrk="1" hangingPunct="1"/>
            <a:endParaRPr lang="en-US" altLang="ko-KR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/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란 이름은 이 항원이 처음 발견된 붉은털원숭이 이름의 첫 글자에서 유래된 것이며 적혈구세포에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항원을 가진 사람들은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양성이라 하고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, 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항원이 적혈구세포 표면에 없는 경우를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음성이라고 한다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285750"/>
            <a:ext cx="8229600" cy="5721350"/>
          </a:xfrm>
        </p:spPr>
        <p:txBody>
          <a:bodyPr/>
          <a:lstStyle/>
          <a:p>
            <a:pPr eaLnBrk="1" hangingPunct="1"/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Rh+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형 혈액에는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응집원은 있지만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응집소가 없다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그리고 반대로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Rh-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형 혈액에는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응집원도 없고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응집소도 없다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 eaLnBrk="1" hangingPunct="1"/>
            <a:endParaRPr lang="en-US" altLang="ko-KR" b="1" smtClean="0">
              <a:latin typeface="나눔고딕 Light" pitchFamily="50" charset="-127"/>
              <a:ea typeface="나눔고딕 Light" pitchFamily="50" charset="-127"/>
            </a:endParaRPr>
          </a:p>
          <a:p>
            <a:pPr eaLnBrk="1" hangingPunct="1"/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만약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항원에 노출된 적이 없다면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음성인 사람이 항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 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항체를 생성할 수 없을 것이다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이런 이유 때문에 수혈시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음성이 사람에게는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음성 혈액을 공급해야 한다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29125"/>
            <a:ext cx="39290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500063"/>
            <a:ext cx="8229600" cy="5505450"/>
          </a:xfrm>
        </p:spPr>
        <p:txBody>
          <a:bodyPr/>
          <a:lstStyle/>
          <a:p>
            <a:pPr eaLnBrk="1" hangingPunct="1"/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만약 실수로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양성의 혈액이 공급되었다면 항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항체의 생산이 촉진된다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이와 같은 수혈반응에서 첫 번째 수혈의 경우 항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항체가 몸에서 만들어지는데 시간이 걸리기 때문에 이사이 초래되지 않는다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 </a:t>
            </a:r>
          </a:p>
          <a:p>
            <a:pPr eaLnBrk="1" hangingPunct="1">
              <a:buFontTx/>
              <a:buNone/>
            </a:pP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   </a:t>
            </a:r>
          </a:p>
          <a:p>
            <a:pPr eaLnBrk="1" hangingPunct="1">
              <a:buFontTx/>
              <a:buNone/>
            </a:pP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   그러나 두 번째로 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b="1" smtClean="0">
                <a:latin typeface="나눔고딕 Light" pitchFamily="50" charset="-127"/>
                <a:ea typeface="나눔고딕 Light" pitchFamily="50" charset="-127"/>
              </a:rPr>
              <a:t>양성 혈액이 수혈될 경우 받는이 혈장에 있는 항체들이 주는이 혈액의 적혈구세포 표면에 있는 항원과 반응을 일으켜 환자가 사망할 수도 있다</a:t>
            </a:r>
            <a:r>
              <a:rPr lang="en-US" altLang="ko-KR" b="1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 eaLnBrk="1" hangingPunct="1"/>
            <a:endParaRPr lang="en-US" altLang="ko-KR" b="1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 sz="3200" b="1" smtClean="0"/>
              <a:t>Rh+</a:t>
            </a:r>
            <a:r>
              <a:rPr lang="ko-KR" altLang="en-US" sz="3200" b="1" smtClean="0"/>
              <a:t>형 아빠     </a:t>
            </a:r>
            <a:r>
              <a:rPr lang="en-US" altLang="ko-KR" sz="3200" b="1" smtClean="0"/>
              <a:t>Rh-</a:t>
            </a:r>
            <a:r>
              <a:rPr lang="ko-KR" altLang="en-US" sz="3200" b="1" smtClean="0"/>
              <a:t>형 엄마 </a:t>
            </a:r>
            <a:br>
              <a:rPr lang="ko-KR" altLang="en-US" sz="3200" b="1" smtClean="0"/>
            </a:br>
            <a:r>
              <a:rPr lang="ko-KR" altLang="en-US" sz="3200" b="1" smtClean="0"/>
              <a:t>→</a:t>
            </a:r>
            <a:r>
              <a:rPr lang="en-US" altLang="ko-KR" sz="3200" b="1" smtClean="0"/>
              <a:t>Rh+</a:t>
            </a:r>
            <a:r>
              <a:rPr lang="ko-KR" altLang="en-US" sz="3200" b="1" smtClean="0"/>
              <a:t>형 태아가 임신될 경우</a:t>
            </a:r>
          </a:p>
        </p:txBody>
      </p:sp>
      <p:graphicFrame>
        <p:nvGraphicFramePr>
          <p:cNvPr id="115747" name="Group 35"/>
          <p:cNvGraphicFramePr>
            <a:graphicFrameLocks noGrp="1"/>
          </p:cNvGraphicFramePr>
          <p:nvPr>
            <p:ph type="tbl" idx="1"/>
          </p:nvPr>
        </p:nvGraphicFramePr>
        <p:xfrm>
          <a:off x="457200" y="1196975"/>
          <a:ext cx="8578850" cy="5521325"/>
        </p:xfrm>
        <a:graphic>
          <a:graphicData uri="http://schemas.openxmlformats.org/drawingml/2006/table">
            <a:tbl>
              <a:tblPr/>
              <a:tblGrid>
                <a:gridCol w="2471726"/>
                <a:gridCol w="2722574"/>
                <a:gridCol w="3384550"/>
              </a:tblGrid>
              <a:tr h="2016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+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 아빠 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 엄마  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+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 태아가 임신되었을 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분만시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출혈 등으로 인해 태아의 </a:t>
                      </a: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항원이 모체로 들어가 모체에서 </a:t>
                      </a: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인자에 대한 항체가 생성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둘째 태아도 </a:t>
                      </a: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+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형이면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모체의 항 </a:t>
                      </a:r>
                      <a:r>
                        <a:rPr kumimoji="1" lang="en-US" altLang="ko-K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Rh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항체가 태반을 통해 태아의 혈액으로 들어가서 적혈구의 파괴가 일어나는 </a:t>
                      </a:r>
                      <a:r>
                        <a:rPr kumimoji="1" lang="ko-KR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신생아용혈병이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나타남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유산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사산된다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281" name="Picture 26" descr="사본 -m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68413"/>
            <a:ext cx="2376487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27" descr="사본 -m-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1268413"/>
            <a:ext cx="2376487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3" name="Picture 28" descr="사본 -m-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268413"/>
            <a:ext cx="29527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하트 21"/>
          <p:cNvSpPr/>
          <p:nvPr/>
        </p:nvSpPr>
        <p:spPr>
          <a:xfrm>
            <a:off x="4427984" y="332656"/>
            <a:ext cx="357187" cy="357188"/>
          </a:xfrm>
          <a:prstGeom prst="hear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하트 22"/>
          <p:cNvSpPr/>
          <p:nvPr/>
        </p:nvSpPr>
        <p:spPr>
          <a:xfrm>
            <a:off x="1357313" y="3714750"/>
            <a:ext cx="500062" cy="428625"/>
          </a:xfrm>
          <a:prstGeom prst="hear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오른쪽 화살표 23"/>
          <p:cNvSpPr/>
          <p:nvPr/>
        </p:nvSpPr>
        <p:spPr>
          <a:xfrm rot="5400000">
            <a:off x="1285875" y="4786313"/>
            <a:ext cx="571500" cy="5715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5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1000125"/>
          </a:xfrm>
        </p:spPr>
        <p:txBody>
          <a:bodyPr/>
          <a:lstStyle/>
          <a:p>
            <a:pPr eaLnBrk="1" hangingPunct="1"/>
            <a:r>
              <a:rPr lang="ko-KR" altLang="en-US" b="1" smtClean="0">
                <a:latin typeface="나눔고딕 ExtraBold" pitchFamily="50" charset="-127"/>
                <a:ea typeface="나눔고딕 ExtraBold" pitchFamily="50" charset="-127"/>
              </a:rPr>
              <a:t>태아 적혈구의 용혈 예방법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14313" y="1214438"/>
            <a:ext cx="3429000" cy="19288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600" b="1" dirty="0">
                <a:latin typeface="나눔고딕 Light" pitchFamily="50" charset="-127"/>
                <a:ea typeface="나눔고딕 Light" pitchFamily="50" charset="-127"/>
              </a:rPr>
              <a:t>산모의 혈액으로 태아의 </a:t>
            </a:r>
            <a:r>
              <a:rPr lang="en-US" altLang="ko-KR" sz="3600" b="1" dirty="0" err="1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en-US" altLang="ko-KR" sz="3600" b="1" dirty="0">
                <a:latin typeface="나눔고딕 Light" pitchFamily="50" charset="-127"/>
                <a:ea typeface="나눔고딕 Light" pitchFamily="50" charset="-127"/>
              </a:rPr>
              <a:t>+ </a:t>
            </a:r>
            <a:r>
              <a:rPr lang="ko-KR" altLang="en-US" sz="3600" b="1" dirty="0">
                <a:latin typeface="나눔고딕 Light" pitchFamily="50" charset="-127"/>
                <a:ea typeface="나눔고딕 Light" pitchFamily="50" charset="-127"/>
              </a:rPr>
              <a:t>적혈구가 유입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429250" y="1000125"/>
            <a:ext cx="3286125" cy="20002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>
                <a:latin typeface="나눔고딕 Light" pitchFamily="50" charset="-127"/>
                <a:ea typeface="나눔고딕 Light" pitchFamily="50" charset="-127"/>
              </a:rPr>
              <a:t>출산 직후 </a:t>
            </a:r>
            <a:r>
              <a:rPr lang="en-US" altLang="ko-KR" sz="2800" b="1" dirty="0" err="1">
                <a:latin typeface="나눔고딕 Light" pitchFamily="50" charset="-127"/>
                <a:ea typeface="나눔고딕 Light" pitchFamily="50" charset="-127"/>
              </a:rPr>
              <a:t>RhoGAM</a:t>
            </a:r>
            <a:r>
              <a:rPr lang="en-US" altLang="ko-KR" sz="2800" b="1" dirty="0">
                <a:latin typeface="나눔고딕 Light" pitchFamily="50" charset="-127"/>
                <a:ea typeface="나눔고딕 Light" pitchFamily="50" charset="-127"/>
              </a:rPr>
              <a:t> (</a:t>
            </a:r>
            <a:r>
              <a:rPr lang="en-US" altLang="ko-KR" sz="2800" b="1" dirty="0" err="1">
                <a:latin typeface="나눔고딕 Light" pitchFamily="50" charset="-127"/>
                <a:ea typeface="나눔고딕 Light" pitchFamily="50" charset="-127"/>
              </a:rPr>
              <a:t>Rh</a:t>
            </a:r>
            <a:r>
              <a:rPr lang="ko-KR" altLang="en-US" sz="2800" b="1" dirty="0">
                <a:latin typeface="나눔고딕 Light" pitchFamily="50" charset="-127"/>
                <a:ea typeface="나눔고딕 Light" pitchFamily="50" charset="-127"/>
              </a:rPr>
              <a:t>항원에 대한 항체를 가지고 있는 혈청</a:t>
            </a:r>
            <a:r>
              <a:rPr lang="en-US" altLang="ko-KR" sz="2800" b="1" dirty="0"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2800" b="1" dirty="0">
                <a:latin typeface="나눔고딕 Light" pitchFamily="50" charset="-127"/>
                <a:ea typeface="나눔고딕 Light" pitchFamily="50" charset="-127"/>
              </a:rPr>
              <a:t>을  주사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715000" y="4143375"/>
            <a:ext cx="3071813" cy="23574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/>
              <a:t>엄마의 면역계통에 대한 </a:t>
            </a:r>
            <a:r>
              <a:rPr lang="en-US" altLang="ko-KR" sz="3200" b="1" dirty="0" err="1"/>
              <a:t>Rh</a:t>
            </a:r>
            <a:r>
              <a:rPr lang="ko-KR" altLang="en-US" sz="3200" b="1" dirty="0"/>
              <a:t>항원의 기억반응을 예방</a:t>
            </a:r>
          </a:p>
        </p:txBody>
      </p:sp>
      <p:sp>
        <p:nvSpPr>
          <p:cNvPr id="13" name="오른쪽 화살표 12"/>
          <p:cNvSpPr/>
          <p:nvPr/>
        </p:nvSpPr>
        <p:spPr>
          <a:xfrm>
            <a:off x="3857625" y="1643063"/>
            <a:ext cx="1500188" cy="928687"/>
          </a:xfrm>
          <a:prstGeom prst="rightArrow">
            <a:avLst/>
          </a:prstGeom>
          <a:solidFill>
            <a:srgbClr val="24FC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 rot="5400000">
            <a:off x="6521450" y="2979738"/>
            <a:ext cx="928687" cy="1112838"/>
          </a:xfrm>
          <a:prstGeom prst="rightArrow">
            <a:avLst/>
          </a:prstGeom>
          <a:solidFill>
            <a:srgbClr val="24FC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28625" y="3714750"/>
            <a:ext cx="3429000" cy="27860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800" b="1" dirty="0"/>
              <a:t>주사된 항체들은 수개월 후에 없어지기 때문에 항체들이 더 이상 임신 기간 동안 태아에 영향을 미치지 못하게 됨</a:t>
            </a:r>
            <a:endParaRPr lang="en-US" altLang="ko-KR" sz="2800" b="1" dirty="0"/>
          </a:p>
        </p:txBody>
      </p:sp>
      <p:sp>
        <p:nvSpPr>
          <p:cNvPr id="16" name="오른쪽 화살표 15"/>
          <p:cNvSpPr/>
          <p:nvPr/>
        </p:nvSpPr>
        <p:spPr>
          <a:xfrm rot="10800000">
            <a:off x="4000500" y="4572000"/>
            <a:ext cx="1428750" cy="928688"/>
          </a:xfrm>
          <a:prstGeom prst="rightArrow">
            <a:avLst/>
          </a:prstGeom>
          <a:solidFill>
            <a:srgbClr val="24FC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</TotalTime>
  <Words>2384</Words>
  <Application>Microsoft Office PowerPoint</Application>
  <PresentationFormat>화면 슬라이드 쇼(4:3)</PresentationFormat>
  <Paragraphs>393</Paragraphs>
  <Slides>55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6" baseType="lpstr">
      <vt:lpstr>Office 테마</vt:lpstr>
      <vt:lpstr>  혈액계통:  </vt:lpstr>
      <vt:lpstr>혈액의 기능</vt:lpstr>
      <vt:lpstr>1.운반</vt:lpstr>
      <vt:lpstr>1-1)산소와 이산화탄소의 운반</vt:lpstr>
      <vt:lpstr>1-2)영양소와 노폐물 운반</vt:lpstr>
      <vt:lpstr>슬라이드 6</vt:lpstr>
      <vt:lpstr>1-3)호르몬과 항체의 운반</vt:lpstr>
      <vt:lpstr>2.조절 –체내의 *항상성 유지 </vt:lpstr>
      <vt:lpstr>슬라이드 9</vt:lpstr>
      <vt:lpstr>3.방어 3-1)혈액 응고</vt:lpstr>
      <vt:lpstr>3-2)방어작용</vt:lpstr>
      <vt:lpstr>슬라이드 12</vt:lpstr>
      <vt:lpstr>항원- 항체 반응이란?</vt:lpstr>
      <vt:lpstr>혈액의 구성</vt:lpstr>
      <vt:lpstr>슬라이드 15</vt:lpstr>
      <vt:lpstr>혈장</vt:lpstr>
      <vt:lpstr>고형성분</vt:lpstr>
      <vt:lpstr>고형성분의 종류</vt:lpstr>
      <vt:lpstr>슬라이드 19</vt:lpstr>
      <vt:lpstr>슬라이드 20</vt:lpstr>
      <vt:lpstr>혈소판</vt:lpstr>
      <vt:lpstr>혈소판은 모양이 일정하지 않으며 핵은 없다.</vt:lpstr>
      <vt:lpstr>백혈구세포와 질병방어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적혈구세포와 산소운반</vt:lpstr>
      <vt:lpstr>슬라이드 31</vt:lpstr>
      <vt:lpstr>슬라이드 32</vt:lpstr>
      <vt:lpstr>슬라이드 33</vt:lpstr>
      <vt:lpstr>슬라이드 34</vt:lpstr>
      <vt:lpstr>슬라이드 35</vt:lpstr>
      <vt:lpstr>적혈구세포들의 질병</vt:lpstr>
      <vt:lpstr>슬라이드 37</vt:lpstr>
      <vt:lpstr>슬라이드 38</vt:lpstr>
      <vt:lpstr>슬라이드 39</vt:lpstr>
      <vt:lpstr>슬라이드 40</vt:lpstr>
      <vt:lpstr>백혈구세포들의 질병</vt:lpstr>
      <vt:lpstr>백혈구세포들의 질병</vt:lpstr>
      <vt:lpstr>슬라이드 43</vt:lpstr>
      <vt:lpstr>슬라이드 44</vt:lpstr>
      <vt:lpstr>슬라이드 45</vt:lpstr>
      <vt:lpstr>ABO식 혈액형 </vt:lpstr>
      <vt:lpstr>응집 반응</vt:lpstr>
      <vt:lpstr>혈액형 판정</vt:lpstr>
      <vt:lpstr>수혈</vt:lpstr>
      <vt:lpstr>슬라이드 50</vt:lpstr>
      <vt:lpstr>Rh식 혈액형</vt:lpstr>
      <vt:lpstr>슬라이드 52</vt:lpstr>
      <vt:lpstr>슬라이드 53</vt:lpstr>
      <vt:lpstr>Rh+형 아빠     Rh-형 엄마  →Rh+형 태아가 임신될 경우</vt:lpstr>
      <vt:lpstr>태아 적혈구의 용혈 예방법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신비로운 혈액의 세계에 빠</dc:title>
  <dc:creator>박해인</dc:creator>
  <cp:lastModifiedBy>xp</cp:lastModifiedBy>
  <cp:revision>96</cp:revision>
  <dcterms:created xsi:type="dcterms:W3CDTF">2012-05-02T14:30:02Z</dcterms:created>
  <dcterms:modified xsi:type="dcterms:W3CDTF">2012-10-11T05:37:49Z</dcterms:modified>
</cp:coreProperties>
</file>